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0"/>
  </p:notesMasterIdLst>
  <p:handoutMasterIdLst>
    <p:handoutMasterId r:id="rId41"/>
  </p:handoutMasterIdLst>
  <p:sldIdLst>
    <p:sldId id="259" r:id="rId2"/>
    <p:sldId id="300" r:id="rId3"/>
    <p:sldId id="269" r:id="rId4"/>
    <p:sldId id="260" r:id="rId5"/>
    <p:sldId id="262" r:id="rId6"/>
    <p:sldId id="263" r:id="rId7"/>
    <p:sldId id="264" r:id="rId8"/>
    <p:sldId id="299" r:id="rId9"/>
    <p:sldId id="265" r:id="rId10"/>
    <p:sldId id="293" r:id="rId11"/>
    <p:sldId id="271" r:id="rId12"/>
    <p:sldId id="270" r:id="rId13"/>
    <p:sldId id="272" r:id="rId14"/>
    <p:sldId id="273" r:id="rId15"/>
    <p:sldId id="274" r:id="rId16"/>
    <p:sldId id="275" r:id="rId17"/>
    <p:sldId id="276" r:id="rId18"/>
    <p:sldId id="277" r:id="rId19"/>
    <p:sldId id="281" r:id="rId20"/>
    <p:sldId id="278" r:id="rId21"/>
    <p:sldId id="279" r:id="rId22"/>
    <p:sldId id="280" r:id="rId23"/>
    <p:sldId id="282" r:id="rId24"/>
    <p:sldId id="283" r:id="rId25"/>
    <p:sldId id="284" r:id="rId26"/>
    <p:sldId id="285" r:id="rId27"/>
    <p:sldId id="286" r:id="rId28"/>
    <p:sldId id="287" r:id="rId29"/>
    <p:sldId id="288" r:id="rId30"/>
    <p:sldId id="289" r:id="rId31"/>
    <p:sldId id="291" r:id="rId32"/>
    <p:sldId id="290" r:id="rId33"/>
    <p:sldId id="292" r:id="rId34"/>
    <p:sldId id="294" r:id="rId35"/>
    <p:sldId id="295" r:id="rId36"/>
    <p:sldId id="297" r:id="rId37"/>
    <p:sldId id="296" r:id="rId38"/>
    <p:sldId id="298" r:id="rId39"/>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761" autoAdjust="0"/>
  </p:normalViewPr>
  <p:slideViewPr>
    <p:cSldViewPr snapToGrid="0">
      <p:cViewPr varScale="1">
        <p:scale>
          <a:sx n="80" d="100"/>
          <a:sy n="80" d="100"/>
        </p:scale>
        <p:origin x="96" y="22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330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7D7737-F1DD-4B30-8394-AC7E6AFDAF4E}" type="datetimeFigureOut">
              <a:rPr lang="da-DK" smtClean="0"/>
              <a:pPr/>
              <a:t>11-06-2014</a:t>
            </a:fld>
            <a:endParaRPr lang="da-DK"/>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5B2226-9305-45F0-836B-266E5F4173E4}" type="slidenum">
              <a:rPr lang="da-DK" smtClean="0"/>
              <a:pPr/>
              <a:t>‹#›</a:t>
            </a:fld>
            <a:endParaRPr lang="da-DK"/>
          </a:p>
        </p:txBody>
      </p:sp>
    </p:spTree>
    <p:extLst>
      <p:ext uri="{BB962C8B-B14F-4D97-AF65-F5344CB8AC3E}">
        <p14:creationId xmlns:p14="http://schemas.microsoft.com/office/powerpoint/2010/main" val="859008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D4FDC-8A2D-4C72-AF87-D2545EAC50B4}" type="datetimeFigureOut">
              <a:rPr lang="da-DK" smtClean="0"/>
              <a:pPr/>
              <a:t>11-06-2014</a:t>
            </a:fld>
            <a:endParaRPr lang="da-DK"/>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25B94-4E10-44D2-A035-418132905008}" type="slidenum">
              <a:rPr lang="da-DK" smtClean="0"/>
              <a:pPr/>
              <a:t>‹#›</a:t>
            </a:fld>
            <a:endParaRPr lang="da-DK"/>
          </a:p>
        </p:txBody>
      </p:sp>
    </p:spTree>
    <p:extLst>
      <p:ext uri="{BB962C8B-B14F-4D97-AF65-F5344CB8AC3E}">
        <p14:creationId xmlns:p14="http://schemas.microsoft.com/office/powerpoint/2010/main" val="225021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21</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24</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27</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28</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29</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 to show our application we decided to create an exhibition.</a:t>
            </a:r>
          </a:p>
          <a:p>
            <a:r>
              <a:rPr lang="en-US" dirty="0" smtClean="0"/>
              <a:t>Firstly the </a:t>
            </a:r>
            <a:r>
              <a:rPr lang="en-US" dirty="0" err="1" smtClean="0"/>
              <a:t>organiser</a:t>
            </a:r>
            <a:r>
              <a:rPr lang="en-US" dirty="0" smtClean="0"/>
              <a:t> create the floor plan with our website tool, and while also doing creating data for the android application.</a:t>
            </a:r>
          </a:p>
          <a:p>
            <a:endParaRPr lang="en-US" dirty="0" smtClean="0"/>
          </a:p>
          <a:p>
            <a:r>
              <a:rPr lang="en-US" dirty="0" smtClean="0"/>
              <a:t>- When the exhibition is ready, users can scan a </a:t>
            </a:r>
            <a:r>
              <a:rPr lang="en-US" dirty="0" err="1" smtClean="0"/>
              <a:t>sepcial</a:t>
            </a:r>
            <a:r>
              <a:rPr lang="en-US" dirty="0" smtClean="0"/>
              <a:t> NFC tag to enter the exhibition.</a:t>
            </a:r>
          </a:p>
          <a:p>
            <a:endParaRPr lang="en-US" dirty="0" smtClean="0"/>
          </a:p>
          <a:p>
            <a:r>
              <a:rPr lang="en-US" dirty="0" smtClean="0"/>
              <a:t>- The user can subscribe to different booths to gain </a:t>
            </a:r>
            <a:r>
              <a:rPr lang="en-US" dirty="0" err="1" smtClean="0"/>
              <a:t>relavant</a:t>
            </a:r>
            <a:r>
              <a:rPr lang="en-US" dirty="0" smtClean="0"/>
              <a:t> information. The users receives information by feeds, the feeds are</a:t>
            </a:r>
          </a:p>
          <a:p>
            <a:r>
              <a:rPr lang="en-US" dirty="0" smtClean="0"/>
              <a:t>created by booths. The users only receives feeds from booths they are subscribed to.</a:t>
            </a:r>
          </a:p>
          <a:p>
            <a:endParaRPr lang="en-US" dirty="0" smtClean="0"/>
          </a:p>
          <a:p>
            <a:r>
              <a:rPr lang="en-US" dirty="0" smtClean="0"/>
              <a:t>- The user can also see a schedule of the exhibition, that are </a:t>
            </a:r>
            <a:r>
              <a:rPr lang="en-US" dirty="0" err="1" smtClean="0"/>
              <a:t>sceduled</a:t>
            </a:r>
            <a:r>
              <a:rPr lang="en-US" dirty="0" smtClean="0"/>
              <a:t> ahead of time, this could be presentation of a new</a:t>
            </a:r>
          </a:p>
          <a:p>
            <a:r>
              <a:rPr lang="en-US" dirty="0" smtClean="0"/>
              <a:t>product.</a:t>
            </a:r>
          </a:p>
          <a:p>
            <a:endParaRPr lang="en-US" dirty="0" smtClean="0"/>
          </a:p>
          <a:p>
            <a:r>
              <a:rPr lang="en-US" dirty="0" smtClean="0"/>
              <a:t>- With the help of the floor plan the user can also navigate to different booths, he uses the NFC tags to tell the application about</a:t>
            </a:r>
          </a:p>
          <a:p>
            <a:r>
              <a:rPr lang="en-US" dirty="0" smtClean="0"/>
              <a:t>his current location.</a:t>
            </a:r>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30</a:t>
            </a:fld>
            <a:endParaRPr lang="da-DK"/>
          </a:p>
        </p:txBody>
      </p:sp>
    </p:spTree>
    <p:extLst>
      <p:ext uri="{BB962C8B-B14F-4D97-AF65-F5344CB8AC3E}">
        <p14:creationId xmlns:p14="http://schemas.microsoft.com/office/powerpoint/2010/main" val="14897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5</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33</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35</a:t>
            </a:fld>
            <a:endParaRPr lang="da-DK"/>
          </a:p>
        </p:txBody>
      </p:sp>
    </p:spTree>
    <p:extLst>
      <p:ext uri="{BB962C8B-B14F-4D97-AF65-F5344CB8AC3E}">
        <p14:creationId xmlns:p14="http://schemas.microsoft.com/office/powerpoint/2010/main" val="23931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37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6</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7</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8</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9</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10</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12</a:t>
            </a:fld>
            <a:endParaRPr lang="da-DK"/>
          </a:p>
        </p:txBody>
      </p:sp>
    </p:spTree>
    <p:extLst>
      <p:ext uri="{BB962C8B-B14F-4D97-AF65-F5344CB8AC3E}">
        <p14:creationId xmlns:p14="http://schemas.microsoft.com/office/powerpoint/2010/main" val="218657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1AB25B94-4E10-44D2-A035-418132905008}" type="slidenum">
              <a:rPr lang="da-DK" smtClean="0"/>
              <a:pPr/>
              <a:t>20</a:t>
            </a:fld>
            <a:endParaRPr lang="da-DK"/>
          </a:p>
        </p:txBody>
      </p:sp>
    </p:spTree>
    <p:extLst>
      <p:ext uri="{BB962C8B-B14F-4D97-AF65-F5344CB8AC3E}">
        <p14:creationId xmlns:p14="http://schemas.microsoft.com/office/powerpoint/2010/main" val="21865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92952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99570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144149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92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572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01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55148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28454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400193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41661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6863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320242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7258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AB3BFA-33DE-4ACD-A365-AD6885A87E12}" type="datetimeFigureOut">
              <a:rPr lang="da-DK" smtClean="0"/>
              <a:pPr/>
              <a:t>11-06-2014</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862351C-A776-41C2-B17E-74DB9CCFE911}" type="slidenum">
              <a:rPr lang="da-DK" smtClean="0"/>
              <a:pPr/>
              <a:t>‹#›</a:t>
            </a:fld>
            <a:endParaRPr lang="da-DK"/>
          </a:p>
        </p:txBody>
      </p:sp>
    </p:spTree>
    <p:extLst>
      <p:ext uri="{BB962C8B-B14F-4D97-AF65-F5344CB8AC3E}">
        <p14:creationId xmlns:p14="http://schemas.microsoft.com/office/powerpoint/2010/main" val="282910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B3BFA-33DE-4ACD-A365-AD6885A87E12}" type="datetimeFigureOut">
              <a:rPr lang="da-DK" smtClean="0"/>
              <a:pPr/>
              <a:t>11-06-2014</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351C-A776-41C2-B17E-74DB9CCFE911}" type="slidenum">
              <a:rPr lang="da-DK" smtClean="0"/>
              <a:pPr/>
              <a:t>‹#›</a:t>
            </a:fld>
            <a:endParaRPr lang="da-DK"/>
          </a:p>
        </p:txBody>
      </p:sp>
    </p:spTree>
    <p:extLst>
      <p:ext uri="{BB962C8B-B14F-4D97-AF65-F5344CB8AC3E}">
        <p14:creationId xmlns:p14="http://schemas.microsoft.com/office/powerpoint/2010/main" val="37679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led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flipV="1">
            <a:off x="1143003" y="-1143002"/>
            <a:ext cx="6857999" cy="9144003"/>
          </a:xfrm>
          <a:prstGeom prst="rect">
            <a:avLst/>
          </a:prstGeom>
        </p:spPr>
      </p:pic>
      <p:sp>
        <p:nvSpPr>
          <p:cNvPr id="10" name="object 10"/>
          <p:cNvSpPr/>
          <p:nvPr/>
        </p:nvSpPr>
        <p:spPr>
          <a:xfrm>
            <a:off x="457200" y="3222283"/>
            <a:ext cx="8229600" cy="1934911"/>
          </a:xfrm>
          <a:custGeom>
            <a:avLst/>
            <a:gdLst/>
            <a:ahLst/>
            <a:cxnLst/>
            <a:rect l="l" t="t" r="r" b="b"/>
            <a:pathLst>
              <a:path w="8229600" h="1436420">
                <a:moveTo>
                  <a:pt x="0" y="1436420"/>
                </a:moveTo>
                <a:lnTo>
                  <a:pt x="8229600" y="1436420"/>
                </a:lnTo>
                <a:lnTo>
                  <a:pt x="8229600" y="0"/>
                </a:lnTo>
                <a:lnTo>
                  <a:pt x="0" y="0"/>
                </a:lnTo>
                <a:lnTo>
                  <a:pt x="0" y="1436420"/>
                </a:lnTo>
                <a:close/>
              </a:path>
            </a:pathLst>
          </a:custGeom>
          <a:solidFill>
            <a:schemeClr val="tx2">
              <a:lumMod val="50000"/>
            </a:schemeClr>
          </a:solidFill>
        </p:spPr>
        <p:txBody>
          <a:bodyPr wrap="square" lIns="0" tIns="0" rIns="0" bIns="0" rtlCol="0">
            <a:noAutofit/>
          </a:bodyPr>
          <a:lstStyle/>
          <a:p>
            <a:endParaRPr dirty="0"/>
          </a:p>
        </p:txBody>
      </p:sp>
      <p:pic>
        <p:nvPicPr>
          <p:cNvPr id="16" name="Billed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8" name="object 2"/>
          <p:cNvSpPr txBox="1">
            <a:spLocks noGrp="1"/>
          </p:cNvSpPr>
          <p:nvPr>
            <p:ph type="title" idx="4294967295"/>
          </p:nvPr>
        </p:nvSpPr>
        <p:spPr>
          <a:xfrm>
            <a:off x="1803400" y="1589049"/>
            <a:ext cx="5537200" cy="1455738"/>
          </a:xfrm>
          <a:prstGeom prst="rect">
            <a:avLst/>
          </a:prstGeom>
        </p:spPr>
        <p:txBody>
          <a:bodyPr vert="horz" wrap="square" lIns="0" tIns="0" rIns="0" bIns="0" rtlCol="0" anchor="ctr">
            <a:noAutofit/>
          </a:bodyPr>
          <a:lstStyle/>
          <a:p>
            <a:pPr algn="ctr">
              <a:lnSpc>
                <a:spcPts val="3960"/>
              </a:lnSpc>
              <a:tabLst>
                <a:tab pos="1676358" algn="l"/>
              </a:tabLst>
            </a:pPr>
            <a:r>
              <a:rPr lang="da-DK" sz="3600" b="1" dirty="0" smtClean="0">
                <a:solidFill>
                  <a:schemeClr val="tx2">
                    <a:lumMod val="50000"/>
                  </a:schemeClr>
                </a:solidFill>
                <a:latin typeface="Arial"/>
                <a:cs typeface="Arial"/>
              </a:rPr>
              <a:t>Dishcover</a:t>
            </a:r>
            <a:endParaRPr sz="3600" b="1" dirty="0">
              <a:solidFill>
                <a:schemeClr val="tx2">
                  <a:lumMod val="50000"/>
                </a:schemeClr>
              </a:solidFill>
              <a:latin typeface="Arial"/>
              <a:cs typeface="Arial"/>
            </a:endParaRPr>
          </a:p>
        </p:txBody>
      </p:sp>
      <p:sp>
        <p:nvSpPr>
          <p:cNvPr id="12" name="object 3"/>
          <p:cNvSpPr txBox="1"/>
          <p:nvPr/>
        </p:nvSpPr>
        <p:spPr>
          <a:xfrm>
            <a:off x="2677051" y="3459653"/>
            <a:ext cx="3838575" cy="578949"/>
          </a:xfrm>
          <a:prstGeom prst="rect">
            <a:avLst/>
          </a:prstGeom>
        </p:spPr>
        <p:txBody>
          <a:bodyPr vert="horz" wrap="square" lIns="0" tIns="0" rIns="0" bIns="0" rtlCol="0">
            <a:noAutofit/>
          </a:bodyPr>
          <a:lstStyle/>
          <a:p>
            <a:pPr algn="ctr">
              <a:tabLst>
                <a:tab pos="2356426" algn="l"/>
              </a:tabLst>
            </a:pPr>
            <a:r>
              <a:rPr lang="da-DK" sz="1600" kern="0" cap="all" spc="200" dirty="0">
                <a:solidFill>
                  <a:schemeClr val="bg1"/>
                </a:solidFill>
                <a:latin typeface="Arial" pitchFamily="34" charset="0"/>
              </a:rPr>
              <a:t>An Interactive Mobile Cookbook</a:t>
            </a:r>
            <a:endParaRPr sz="1600" kern="0" cap="all" spc="200" dirty="0">
              <a:solidFill>
                <a:schemeClr val="bg1"/>
              </a:solidFill>
              <a:latin typeface="Arial" pitchFamily="34" charset="0"/>
            </a:endParaRPr>
          </a:p>
        </p:txBody>
      </p:sp>
      <p:sp>
        <p:nvSpPr>
          <p:cNvPr id="13" name="Rektangel 12"/>
          <p:cNvSpPr/>
          <p:nvPr/>
        </p:nvSpPr>
        <p:spPr>
          <a:xfrm>
            <a:off x="467544" y="4052016"/>
            <a:ext cx="8208912" cy="1231107"/>
          </a:xfrm>
          <a:prstGeom prst="rect">
            <a:avLst/>
          </a:prstGeom>
        </p:spPr>
        <p:txBody>
          <a:bodyPr wrap="square" numCol="2" spcCol="180000">
            <a:spAutoFit/>
          </a:bodyPr>
          <a:lstStyle/>
          <a:p>
            <a:pPr marR="28574" algn="r">
              <a:lnSpc>
                <a:spcPct val="150000"/>
              </a:lnSpc>
            </a:pPr>
            <a:r>
              <a:rPr lang="en-US" sz="1200" kern="0" cap="all" spc="200" dirty="0" err="1" smtClean="0">
                <a:solidFill>
                  <a:schemeClr val="bg1"/>
                </a:solidFill>
                <a:latin typeface="Arial"/>
                <a:cs typeface="Arial"/>
              </a:rPr>
              <a:t>Jesper</a:t>
            </a:r>
            <a:r>
              <a:rPr lang="en-US" sz="1200" kern="0" cap="all" spc="200" dirty="0" smtClean="0">
                <a:solidFill>
                  <a:schemeClr val="bg1"/>
                </a:solidFill>
                <a:latin typeface="Arial"/>
                <a:cs typeface="Arial"/>
              </a:rPr>
              <a:t> </a:t>
            </a:r>
            <a:r>
              <a:rPr lang="en-US" sz="1200" kern="0" cap="all" spc="200" dirty="0" err="1" smtClean="0">
                <a:solidFill>
                  <a:schemeClr val="bg1"/>
                </a:solidFill>
                <a:latin typeface="Arial"/>
                <a:cs typeface="Arial"/>
              </a:rPr>
              <a:t>Riemer</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a:p>
            <a:pPr marR="28574" algn="r">
              <a:lnSpc>
                <a:spcPct val="150000"/>
              </a:lnSpc>
            </a:pPr>
            <a:r>
              <a:rPr lang="en-US" sz="1200" kern="0" cap="all" spc="200" dirty="0" smtClean="0">
                <a:solidFill>
                  <a:schemeClr val="bg1"/>
                </a:solidFill>
                <a:latin typeface="Arial"/>
                <a:cs typeface="Arial"/>
              </a:rPr>
              <a:t>Sam </a:t>
            </a:r>
            <a:r>
              <a:rPr lang="en-US" sz="1200" kern="0" cap="all" spc="200" dirty="0" err="1" smtClean="0">
                <a:solidFill>
                  <a:schemeClr val="bg1"/>
                </a:solidFill>
                <a:latin typeface="Arial"/>
                <a:cs typeface="Arial"/>
              </a:rPr>
              <a:t>Sepstrup</a:t>
            </a:r>
            <a:r>
              <a:rPr lang="en-US" sz="1200" kern="0" cap="all" spc="200" dirty="0" smtClean="0">
                <a:solidFill>
                  <a:schemeClr val="bg1"/>
                </a:solidFill>
                <a:latin typeface="Arial"/>
                <a:cs typeface="Arial"/>
              </a:rPr>
              <a:t> Olesen</a:t>
            </a:r>
          </a:p>
          <a:p>
            <a:pPr marR="28574" algn="r">
              <a:lnSpc>
                <a:spcPct val="150000"/>
              </a:lnSpc>
            </a:pPr>
            <a:r>
              <a:rPr lang="en-US" sz="1200" kern="0" cap="all" spc="200" dirty="0" smtClean="0">
                <a:solidFill>
                  <a:schemeClr val="bg1"/>
                </a:solidFill>
                <a:latin typeface="Arial"/>
                <a:cs typeface="Arial"/>
              </a:rPr>
              <a:t>Simon </a:t>
            </a:r>
            <a:r>
              <a:rPr lang="en-US" sz="1200" kern="0" cap="all" spc="200" dirty="0">
                <a:solidFill>
                  <a:schemeClr val="bg1"/>
                </a:solidFill>
                <a:latin typeface="Arial"/>
                <a:cs typeface="Arial"/>
              </a:rPr>
              <a:t>Reedtz </a:t>
            </a:r>
            <a:r>
              <a:rPr lang="en-US" sz="1200" kern="0" cap="all" spc="200" dirty="0" smtClean="0">
                <a:solidFill>
                  <a:schemeClr val="bg1"/>
                </a:solidFill>
                <a:latin typeface="Arial"/>
                <a:cs typeface="Arial"/>
              </a:rPr>
              <a:t>Olesen</a:t>
            </a:r>
            <a:r>
              <a:rPr lang="en-US" sz="1200" kern="0" cap="all" spc="200" dirty="0">
                <a:solidFill>
                  <a:schemeClr val="bg1"/>
                </a:solidFill>
                <a:latin typeface="Arial"/>
                <a:cs typeface="Arial"/>
              </a:rPr>
              <a:t> </a:t>
            </a:r>
            <a:endParaRPr lang="en-US" sz="1200" kern="0" cap="all" spc="200" dirty="0" smtClean="0">
              <a:solidFill>
                <a:schemeClr val="bg1"/>
              </a:solidFill>
              <a:latin typeface="Arial"/>
              <a:cs typeface="Arial"/>
            </a:endParaRPr>
          </a:p>
          <a:p>
            <a:pPr marR="28574">
              <a:lnSpc>
                <a:spcPct val="150000"/>
              </a:lnSpc>
            </a:pPr>
            <a:endParaRPr lang="en-US" sz="1200" kern="0" cap="all" spc="200" dirty="0" smtClean="0">
              <a:solidFill>
                <a:schemeClr val="bg1"/>
              </a:solidFill>
              <a:latin typeface="Arial"/>
              <a:cs typeface="Arial"/>
            </a:endParaRPr>
          </a:p>
          <a:p>
            <a:pPr marR="28574">
              <a:lnSpc>
                <a:spcPct val="150000"/>
              </a:lnSpc>
            </a:pPr>
            <a:r>
              <a:rPr lang="en-US" sz="1200" kern="0" cap="all" spc="200" dirty="0" smtClean="0">
                <a:solidFill>
                  <a:schemeClr val="bg1"/>
                </a:solidFill>
                <a:latin typeface="Arial"/>
                <a:cs typeface="Arial"/>
              </a:rPr>
              <a:t>Jacob </a:t>
            </a:r>
            <a:r>
              <a:rPr lang="en-US" sz="1200" kern="0" cap="all" spc="200" dirty="0" err="1" smtClean="0">
                <a:solidFill>
                  <a:schemeClr val="bg1"/>
                </a:solidFill>
                <a:latin typeface="Arial"/>
                <a:cs typeface="Arial"/>
              </a:rPr>
              <a:t>Karstensten</a:t>
            </a:r>
            <a:r>
              <a:rPr lang="en-US" sz="1200" kern="0" cap="all" spc="200" dirty="0" smtClean="0">
                <a:solidFill>
                  <a:schemeClr val="bg1"/>
                </a:solidFill>
                <a:latin typeface="Arial"/>
                <a:cs typeface="Arial"/>
              </a:rPr>
              <a:t> Wortmann</a:t>
            </a:r>
            <a:endParaRPr lang="en-US" sz="1200" kern="0" cap="all" spc="200" dirty="0">
              <a:solidFill>
                <a:schemeClr val="bg1"/>
              </a:solidFill>
              <a:latin typeface="Arial"/>
              <a:cs typeface="Arial"/>
            </a:endParaRPr>
          </a:p>
          <a:p>
            <a:pPr marR="28574">
              <a:lnSpc>
                <a:spcPct val="150000"/>
              </a:lnSpc>
            </a:pPr>
            <a:r>
              <a:rPr lang="en-US" sz="1200" kern="0" cap="all" spc="200" dirty="0" err="1" smtClean="0">
                <a:solidFill>
                  <a:schemeClr val="bg1"/>
                </a:solidFill>
                <a:latin typeface="Arial"/>
                <a:cs typeface="Arial"/>
              </a:rPr>
              <a:t>Nicklas</a:t>
            </a:r>
            <a:r>
              <a:rPr lang="en-US" sz="1200" kern="0" cap="all" spc="200" dirty="0" smtClean="0">
                <a:solidFill>
                  <a:schemeClr val="bg1"/>
                </a:solidFill>
                <a:latin typeface="Arial"/>
                <a:cs typeface="Arial"/>
              </a:rPr>
              <a:t> </a:t>
            </a:r>
            <a:r>
              <a:rPr lang="en-US" sz="1200" kern="0" cap="all" spc="200" dirty="0">
                <a:solidFill>
                  <a:schemeClr val="bg1"/>
                </a:solidFill>
                <a:latin typeface="Arial"/>
                <a:cs typeface="Arial"/>
              </a:rPr>
              <a:t>Andersen</a:t>
            </a:r>
          </a:p>
        </p:txBody>
      </p:sp>
    </p:spTree>
    <p:extLst>
      <p:ext uri="{BB962C8B-B14F-4D97-AF65-F5344CB8AC3E}">
        <p14:creationId xmlns:p14="http://schemas.microsoft.com/office/powerpoint/2010/main" val="1032165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Requirements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3"/>
            <a:ext cx="7969060" cy="2821886"/>
          </a:xfrm>
          <a:prstGeom prst="rect">
            <a:avLst/>
          </a:prstGeom>
        </p:spPr>
        <p:txBody>
          <a:bodyPr vert="horz" wrap="square" lIns="0" tIns="0" rIns="0" bIns="0" numCol="2" rtlCol="0">
            <a:noAutofit/>
          </a:bodyPr>
          <a:lstStyle/>
          <a:p>
            <a:pPr marL="12700"/>
            <a:r>
              <a:rPr lang="en-GB" cap="all" spc="200" dirty="0" smtClean="0">
                <a:solidFill>
                  <a:schemeClr val="accent1">
                    <a:lumMod val="75000"/>
                  </a:schemeClr>
                </a:solidFill>
                <a:latin typeface="Arial"/>
                <a:cs typeface="Arial"/>
              </a:rPr>
              <a:t>Android</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by ingredients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Free-</a:t>
            </a:r>
            <a:r>
              <a:rPr lang="en-GB" cap="all" spc="200" dirty="0" err="1" smtClean="0">
                <a:solidFill>
                  <a:schemeClr val="accent1">
                    <a:lumMod val="75000"/>
                  </a:schemeClr>
                </a:solidFill>
                <a:latin typeface="Arial"/>
                <a:cs typeface="Arial"/>
              </a:rPr>
              <a:t>teXt</a:t>
            </a:r>
            <a:r>
              <a:rPr lang="en-GB" cap="all" spc="200" dirty="0" smtClean="0">
                <a:solidFill>
                  <a:schemeClr val="accent1">
                    <a:lumMod val="75000"/>
                  </a:schemeClr>
                </a:solidFill>
                <a:latin typeface="Arial"/>
                <a:cs typeface="Arial"/>
              </a:rPr>
              <a:t> search</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Search filters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Favourite recipes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Shopping List</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Sharing</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Persistency</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Unit Conversion</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Additional Languages</a:t>
            </a:r>
          </a:p>
          <a:p>
            <a:pPr marL="12700"/>
            <a:endParaRPr lang="en-GB" cap="all" spc="200" dirty="0" smtClean="0">
              <a:solidFill>
                <a:schemeClr val="accent1">
                  <a:lumMod val="75000"/>
                </a:schemeClr>
              </a:solidFill>
              <a:latin typeface="Arial"/>
              <a:cs typeface="Arial"/>
            </a:endParaRPr>
          </a:p>
          <a:p>
            <a:pPr marL="12700"/>
            <a:r>
              <a:rPr lang="en-GB" cap="all" spc="200" dirty="0" smtClean="0">
                <a:solidFill>
                  <a:schemeClr val="accent1">
                    <a:lumMod val="75000"/>
                  </a:schemeClr>
                </a:solidFill>
                <a:latin typeface="Arial"/>
                <a:cs typeface="Arial"/>
              </a:rPr>
              <a:t>No login required</a:t>
            </a:r>
          </a:p>
          <a:p>
            <a:pPr marL="12700"/>
            <a:endParaRPr lang="en-GB" cap="all" spc="200" dirty="0" smtClean="0">
              <a:solidFill>
                <a:schemeClr val="accent1">
                  <a:lumMod val="75000"/>
                </a:schemeClr>
              </a:solidFill>
              <a:latin typeface="Arial"/>
              <a:cs typeface="Arial"/>
            </a:endParaRPr>
          </a:p>
          <a:p>
            <a:pPr marL="12700"/>
            <a:endParaRPr lang="en-GB"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Design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smtClean="0">
                <a:solidFill>
                  <a:schemeClr val="tx2">
                    <a:lumMod val="50000"/>
                  </a:schemeClr>
                </a:solidFill>
                <a:latin typeface="Arial"/>
                <a:cs typeface="Arial"/>
              </a:rPr>
              <a:t>Nicklas</a:t>
            </a:r>
            <a:r>
              <a:rPr lang="en-US" sz="1200" kern="0" cap="all" spc="200" dirty="0" smtClean="0">
                <a:solidFill>
                  <a:schemeClr val="tx2">
                    <a:lumMod val="50000"/>
                  </a:schemeClr>
                </a:solidFill>
                <a:latin typeface="Arial"/>
                <a:cs typeface="Arial"/>
              </a:rPr>
              <a:t> Andersen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Architecture</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12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3556" name="Object 4"/>
          <p:cNvGraphicFramePr>
            <a:graphicFrameLocks noChangeAspect="1"/>
          </p:cNvGraphicFramePr>
          <p:nvPr/>
        </p:nvGraphicFramePr>
        <p:xfrm>
          <a:off x="613750" y="1523330"/>
          <a:ext cx="7834682" cy="3511378"/>
        </p:xfrm>
        <a:graphic>
          <a:graphicData uri="http://schemas.openxmlformats.org/presentationml/2006/ole">
            <mc:AlternateContent xmlns:mc="http://schemas.openxmlformats.org/markup-compatibility/2006">
              <mc:Choice xmlns:v="urn:schemas-microsoft-com:vml" Requires="v">
                <p:oleObj spid="_x0000_s1032" name="Visio" r:id="rId4" imgW="4763729" imgH="2134750" progId="Visio.Drawing.11">
                  <p:embed/>
                </p:oleObj>
              </mc:Choice>
              <mc:Fallback>
                <p:oleObj name="Visio" r:id="rId4" imgW="4763729" imgH="213475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0" y="1523330"/>
                        <a:ext cx="7834682" cy="35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Navigation drawer</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b="1" cap="all" spc="200" dirty="0">
              <a:solidFill>
                <a:schemeClr val="accent1">
                  <a:lumMod val="75000"/>
                </a:schemeClr>
              </a:solidFill>
              <a:latin typeface="Arial"/>
              <a:cs typeface="Arial"/>
            </a:endParaRPr>
          </a:p>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9</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7696"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397" y="1235191"/>
            <a:ext cx="2436813" cy="4332112"/>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737" y="1155202"/>
            <a:ext cx="2603986" cy="4475601"/>
          </a:xfrm>
          <a:prstGeom prst="rect">
            <a:avLst/>
          </a:prstGeom>
        </p:spPr>
      </p:pic>
    </p:spTree>
    <p:extLst>
      <p:ext uri="{BB962C8B-B14F-4D97-AF65-F5344CB8AC3E}">
        <p14:creationId xmlns:p14="http://schemas.microsoft.com/office/powerpoint/2010/main" val="1108092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a:t>
            </a:r>
          </a:p>
          <a:p>
            <a:pPr marL="12700">
              <a:tabLst>
                <a:tab pos="1641434" algn="l"/>
                <a:tab pos="2152597" algn="l"/>
                <a:tab pos="3412405" algn="l"/>
              </a:tabLst>
            </a:pP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10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1" name="Right Arrow 10"/>
          <p:cNvSpPr/>
          <p:nvPr/>
        </p:nvSpPr>
        <p:spPr>
          <a:xfrm>
            <a:off x="375871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638" y="1155202"/>
            <a:ext cx="2636044" cy="46863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28" y="1155202"/>
            <a:ext cx="2899759" cy="4880126"/>
          </a:xfrm>
          <a:prstGeom prst="rect">
            <a:avLst/>
          </a:prstGeom>
        </p:spPr>
      </p:pic>
    </p:spTree>
    <p:extLst>
      <p:ext uri="{BB962C8B-B14F-4D97-AF65-F5344CB8AC3E}">
        <p14:creationId xmlns:p14="http://schemas.microsoft.com/office/powerpoint/2010/main" val="345728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Result list</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463" y="1155201"/>
            <a:ext cx="2603915" cy="46291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346" y="1083160"/>
            <a:ext cx="2887312" cy="4701223"/>
          </a:xfrm>
          <a:prstGeom prst="rect">
            <a:avLst/>
          </a:prstGeom>
        </p:spPr>
      </p:pic>
    </p:spTree>
    <p:extLst>
      <p:ext uri="{BB962C8B-B14F-4D97-AF65-F5344CB8AC3E}">
        <p14:creationId xmlns:p14="http://schemas.microsoft.com/office/powerpoint/2010/main" val="3654789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Recipe</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12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4648"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5429" y="1078253"/>
            <a:ext cx="2541971" cy="45190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38" y="1113313"/>
            <a:ext cx="2785348" cy="4568171"/>
          </a:xfrm>
          <a:prstGeom prst="rect">
            <a:avLst/>
          </a:prstGeom>
        </p:spPr>
      </p:pic>
    </p:spTree>
    <p:extLst>
      <p:ext uri="{BB962C8B-B14F-4D97-AF65-F5344CB8AC3E}">
        <p14:creationId xmlns:p14="http://schemas.microsoft.com/office/powerpoint/2010/main" val="297913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Text search</a:t>
            </a:r>
            <a:endParaRPr sz="2400" kern="0" cap="all" spc="200" dirty="0">
              <a:solidFill>
                <a:schemeClr val="tx2">
                  <a:lumMod val="50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13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1600"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3787" y="1108191"/>
            <a:ext cx="2600234" cy="46226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08" y="1130559"/>
            <a:ext cx="2811573" cy="4577901"/>
          </a:xfrm>
          <a:prstGeom prst="rect">
            <a:avLst/>
          </a:prstGeom>
        </p:spPr>
      </p:pic>
    </p:spTree>
    <p:extLst>
      <p:ext uri="{BB962C8B-B14F-4D97-AF65-F5344CB8AC3E}">
        <p14:creationId xmlns:p14="http://schemas.microsoft.com/office/powerpoint/2010/main" val="326027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Favourites</a:t>
            </a:r>
          </a:p>
        </p:txBody>
      </p:sp>
      <p:sp>
        <p:nvSpPr>
          <p:cNvPr id="3" name="object 3"/>
          <p:cNvSpPr txBox="1"/>
          <p:nvPr/>
        </p:nvSpPr>
        <p:spPr>
          <a:xfrm>
            <a:off x="626301" y="1155202"/>
            <a:ext cx="6231700" cy="4074001"/>
          </a:xfrm>
          <a:prstGeom prst="rect">
            <a:avLst/>
          </a:prstGeom>
        </p:spPr>
        <p:txBody>
          <a:bodyPr vert="horz" wrap="square" lIns="0" tIns="0" rIns="0" bIns="0" rtlCol="0">
            <a:noAutofit/>
          </a:bodyPr>
          <a:lstStyle/>
          <a:p>
            <a:pPr marL="12700"/>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14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
        <p:nvSpPr>
          <p:cNvPr id="12" name="Right Arrow 11"/>
          <p:cNvSpPr/>
          <p:nvPr/>
        </p:nvSpPr>
        <p:spPr>
          <a:xfrm>
            <a:off x="3753632" y="2744863"/>
            <a:ext cx="1366855" cy="675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573" y="1113313"/>
            <a:ext cx="2477355" cy="44041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01" y="1113313"/>
            <a:ext cx="2708487" cy="4453664"/>
          </a:xfrm>
          <a:prstGeom prst="rect">
            <a:avLst/>
          </a:prstGeom>
        </p:spPr>
      </p:pic>
    </p:spTree>
    <p:extLst>
      <p:ext uri="{BB962C8B-B14F-4D97-AF65-F5344CB8AC3E}">
        <p14:creationId xmlns:p14="http://schemas.microsoft.com/office/powerpoint/2010/main" val="535076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Login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Simon Reedtz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da-DK" sz="2400" b="1" kern="0" cap="all" spc="200" dirty="0">
                <a:solidFill>
                  <a:schemeClr val="tx2">
                    <a:lumMod val="50000"/>
                  </a:schemeClr>
                </a:solidFill>
                <a:latin typeface="Arial"/>
                <a:cs typeface="Arial"/>
              </a:rPr>
              <a:t>Agenda</a:t>
            </a:r>
            <a:endParaRPr sz="2400" kern="0" cap="all" spc="200" dirty="0">
              <a:solidFill>
                <a:schemeClr val="tx2">
                  <a:lumMod val="50000"/>
                </a:schemeClr>
              </a:solidFill>
              <a:latin typeface="Arial"/>
              <a:cs typeface="Arial"/>
            </a:endParaRPr>
          </a:p>
        </p:txBody>
      </p:sp>
      <p:sp>
        <p:nvSpPr>
          <p:cNvPr id="3" name="object 3"/>
          <p:cNvSpPr txBox="1"/>
          <p:nvPr/>
        </p:nvSpPr>
        <p:spPr>
          <a:xfrm>
            <a:off x="626301" y="1155202"/>
            <a:ext cx="8194172" cy="4578057"/>
          </a:xfrm>
          <a:prstGeom prst="rect">
            <a:avLst/>
          </a:prstGeom>
        </p:spPr>
        <p:txBody>
          <a:bodyPr vert="horz" wrap="square" lIns="0" tIns="0" rIns="0" bIns="0" numCol="1" rtlCol="0">
            <a:noAutofit/>
          </a:bodyPr>
          <a:lstStyle/>
          <a:p>
            <a:pPr marL="12700"/>
            <a:r>
              <a:rPr lang="en-GB" b="1" cap="all" spc="200" dirty="0">
                <a:solidFill>
                  <a:schemeClr val="accent1">
                    <a:lumMod val="75000"/>
                  </a:schemeClr>
                </a:solidFill>
                <a:latin typeface="Arial"/>
                <a:cs typeface="Arial"/>
              </a:rPr>
              <a:t>Motivation</a:t>
            </a:r>
            <a:endParaRPr lang="da-DK" b="1" cap="all" spc="200" dirty="0">
              <a:solidFill>
                <a:schemeClr val="accent1">
                  <a:lumMod val="75000"/>
                </a:schemeClr>
              </a:solidFill>
              <a:latin typeface="Arial"/>
              <a:cs typeface="Arial"/>
            </a:endParaRPr>
          </a:p>
          <a:p>
            <a:pPr marL="12700"/>
            <a:endParaRPr lang="da-DK"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Concept</a:t>
            </a:r>
            <a:endParaRPr lang="da-DK" b="1"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Application Design</a:t>
            </a:r>
            <a:endParaRPr lang="da-DK" cap="all" spc="200" dirty="0">
              <a:solidFill>
                <a:schemeClr val="accent1">
                  <a:lumMod val="75000"/>
                </a:schemeClr>
              </a:solidFill>
              <a:latin typeface="Arial"/>
              <a:cs typeface="Arial"/>
            </a:endParaRP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Floor plan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Website</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Server communication</a:t>
            </a:r>
          </a:p>
          <a:p>
            <a:pPr marL="12700"/>
            <a:endParaRPr lang="en-GB" b="1" cap="all" spc="200" dirty="0">
              <a:solidFill>
                <a:schemeClr val="accent1">
                  <a:lumMod val="75000"/>
                </a:schemeClr>
              </a:solidFill>
              <a:latin typeface="Arial"/>
              <a:cs typeface="Arial"/>
            </a:endParaRPr>
          </a:p>
          <a:p>
            <a:pPr marL="12700"/>
            <a:r>
              <a:rPr lang="en-GB" b="1" cap="all" spc="200" dirty="0" smtClean="0">
                <a:solidFill>
                  <a:schemeClr val="accent1">
                    <a:lumMod val="75000"/>
                  </a:schemeClr>
                </a:solidFill>
                <a:latin typeface="Arial"/>
                <a:cs typeface="Arial"/>
              </a:rPr>
              <a:t>Conclusion</a:t>
            </a:r>
          </a:p>
          <a:p>
            <a:pPr marL="12700"/>
            <a:endParaRPr lang="en-GB" b="1" cap="all" spc="200" dirty="0">
              <a:solidFill>
                <a:schemeClr val="accent1">
                  <a:lumMod val="75000"/>
                </a:schemeClr>
              </a:solidFill>
              <a:latin typeface="Arial"/>
              <a:cs typeface="Arial"/>
            </a:endParaRPr>
          </a:p>
          <a:p>
            <a:pPr marL="12700"/>
            <a:r>
              <a:rPr lang="en-GB" b="1" cap="all" spc="200" dirty="0">
                <a:solidFill>
                  <a:schemeClr val="accent1">
                    <a:lumMod val="75000"/>
                  </a:schemeClr>
                </a:solidFill>
                <a:latin typeface="Arial"/>
                <a:cs typeface="Arial"/>
              </a:rPr>
              <a:t>Demonstration</a:t>
            </a:r>
            <a:endParaRPr lang="da-DK" b="1"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0"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40B0DBD-560A-457F-991A-F5062F7033ED}" type="slidenum">
              <a:rPr lang="da-DK" sz="851" b="1" kern="0" cap="all" spc="200" dirty="0">
                <a:solidFill>
                  <a:schemeClr val="tx1">
                    <a:lumMod val="50000"/>
                    <a:lumOff val="50000"/>
                  </a:schemeClr>
                </a:solidFill>
                <a:latin typeface="Arial"/>
                <a:cs typeface="Arial"/>
              </a:rPr>
              <a:t>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7935023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Social Media</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Social media sign-ins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sign-in to identify the user</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Remove the security measures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We use Google+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20</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To get the status of a recipe we use the following URI:</a:t>
            </a:r>
          </a:p>
          <a:p>
            <a:pPr marL="12700"/>
            <a:endParaRPr lang="en-US" spc="200" dirty="0" smtClean="0">
              <a:solidFill>
                <a:schemeClr val="accent1">
                  <a:lumMod val="75000"/>
                </a:schemeClr>
              </a:solidFill>
              <a:latin typeface="Arial"/>
              <a:cs typeface="Arial"/>
            </a:endParaRPr>
          </a:p>
          <a:p>
            <a:pPr marL="12700"/>
            <a:r>
              <a:rPr lang="en-US" spc="200" dirty="0" smtClean="0">
                <a:solidFill>
                  <a:schemeClr val="accent1">
                    <a:lumMod val="75000"/>
                  </a:schemeClr>
                </a:solidFill>
                <a:latin typeface="Arial"/>
                <a:cs typeface="Arial"/>
              </a:rPr>
              <a:t>http://figz.dk/food/lib/favourites.php?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action=status&amp;</a:t>
            </a:r>
            <a:br>
              <a:rPr lang="en-US" spc="200" dirty="0" smtClean="0">
                <a:solidFill>
                  <a:schemeClr val="accent1">
                    <a:lumMod val="75000"/>
                  </a:schemeClr>
                </a:solidFill>
                <a:latin typeface="Arial"/>
                <a:cs typeface="Arial"/>
              </a:rPr>
            </a:br>
            <a:r>
              <a:rPr lang="en-US" spc="200" dirty="0" err="1" smtClean="0">
                <a:solidFill>
                  <a:schemeClr val="accent1">
                    <a:lumMod val="75000"/>
                  </a:schemeClr>
                </a:solidFill>
                <a:latin typeface="Arial"/>
                <a:cs typeface="Arial"/>
              </a:rPr>
              <a:t>recipeid</a:t>
            </a:r>
            <a:r>
              <a:rPr lang="en-US" spc="200" dirty="0" smtClean="0">
                <a:solidFill>
                  <a:schemeClr val="accent1">
                    <a:lumMod val="75000"/>
                  </a:schemeClr>
                </a:solidFill>
                <a:latin typeface="Arial"/>
                <a:cs typeface="Arial"/>
              </a:rPr>
              <a:t>=4&amp;</a:t>
            </a:r>
            <a:br>
              <a:rPr lang="en-US" spc="200" dirty="0" smtClean="0">
                <a:solidFill>
                  <a:schemeClr val="accent1">
                    <a:lumMod val="75000"/>
                  </a:schemeClr>
                </a:solidFill>
                <a:latin typeface="Arial"/>
                <a:cs typeface="Arial"/>
              </a:rPr>
            </a:br>
            <a:r>
              <a:rPr lang="en-US" spc="200" dirty="0" smtClean="0">
                <a:solidFill>
                  <a:schemeClr val="accent1">
                    <a:lumMod val="75000"/>
                  </a:schemeClr>
                </a:solidFill>
                <a:latin typeface="Arial"/>
                <a:cs typeface="Arial"/>
              </a:rPr>
              <a:t>hash=d74df7a0c28526d5c811465046e455f33c0b3db5989c533c5b4576e2900e36c4</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Hash is the user’s email hashed.</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21</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Server </a:t>
            </a:r>
            <a:r>
              <a:rPr lang="en-GB" sz="2400" kern="0" cap="all" spc="200" dirty="0" err="1" smtClean="0">
                <a:solidFill>
                  <a:schemeClr val="tx2">
                    <a:lumMod val="50000"/>
                  </a:schemeClr>
                </a:solidFill>
                <a:latin typeface="Arial"/>
                <a:cs typeface="Arial"/>
              </a:rPr>
              <a:t>Api</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052457" cy="430916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server receives the client call</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Action is “status”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The method </a:t>
            </a:r>
            <a:r>
              <a:rPr lang="en-US" b="1" spc="200" dirty="0" err="1" smtClean="0">
                <a:solidFill>
                  <a:schemeClr val="accent1">
                    <a:lumMod val="75000"/>
                  </a:schemeClr>
                </a:solidFill>
                <a:latin typeface="Arial"/>
                <a:cs typeface="Arial"/>
              </a:rPr>
              <a:t>Favouritestatus</a:t>
            </a:r>
            <a:r>
              <a:rPr lang="en-US" b="1" spc="200" dirty="0" smtClean="0">
                <a:solidFill>
                  <a:schemeClr val="accent1">
                    <a:lumMod val="75000"/>
                  </a:schemeClr>
                </a:solidFill>
                <a:latin typeface="Arial"/>
                <a:cs typeface="Arial"/>
              </a:rPr>
              <a:t>($</a:t>
            </a:r>
            <a:r>
              <a:rPr lang="en-US" b="1" spc="200" dirty="0" err="1" smtClean="0">
                <a:solidFill>
                  <a:schemeClr val="accent1">
                    <a:lumMod val="75000"/>
                  </a:schemeClr>
                </a:solidFill>
                <a:latin typeface="Arial"/>
                <a:cs typeface="Arial"/>
              </a:rPr>
              <a:t>recipeid</a:t>
            </a:r>
            <a:r>
              <a:rPr lang="en-US" b="1" spc="200" dirty="0" smtClean="0">
                <a:solidFill>
                  <a:schemeClr val="accent1">
                    <a:lumMod val="75000"/>
                  </a:schemeClr>
                </a:solidFill>
                <a:latin typeface="Arial"/>
                <a:cs typeface="Arial"/>
              </a:rPr>
              <a:t>, $hash) </a:t>
            </a:r>
            <a:r>
              <a:rPr lang="en-US" b="1" cap="all" spc="200" dirty="0" smtClean="0">
                <a:solidFill>
                  <a:schemeClr val="accent1">
                    <a:lumMod val="75000"/>
                  </a:schemeClr>
                </a:solidFill>
                <a:latin typeface="Arial"/>
                <a:cs typeface="Arial"/>
              </a:rPr>
              <a:t>is called</a:t>
            </a:r>
          </a:p>
          <a:p>
            <a:pPr marL="12700"/>
            <a:r>
              <a:rPr lang="en-US" cap="all" spc="200" dirty="0" smtClean="0">
                <a:solidFill>
                  <a:schemeClr val="accent1">
                    <a:lumMod val="75000"/>
                  </a:schemeClr>
                </a:solidFill>
                <a:latin typeface="Arial"/>
                <a:cs typeface="Arial"/>
              </a:rPr>
              <a:t>Finds/creates the user(hash) in the database</a:t>
            </a:r>
          </a:p>
          <a:p>
            <a:pPr marL="12700"/>
            <a:r>
              <a:rPr lang="en-US" cap="all" spc="200" dirty="0" smtClean="0">
                <a:solidFill>
                  <a:schemeClr val="accent1">
                    <a:lumMod val="75000"/>
                  </a:schemeClr>
                </a:solidFill>
                <a:latin typeface="Arial"/>
                <a:cs typeface="Arial"/>
              </a:rPr>
              <a:t>Tries find the </a:t>
            </a:r>
            <a:r>
              <a:rPr lang="en-US" cap="all" spc="200" dirty="0" err="1" smtClean="0">
                <a:solidFill>
                  <a:schemeClr val="accent1">
                    <a:lumMod val="75000"/>
                  </a:schemeClr>
                </a:solidFill>
                <a:latin typeface="Arial"/>
                <a:cs typeface="Arial"/>
              </a:rPr>
              <a:t>recipeid</a:t>
            </a:r>
            <a:r>
              <a:rPr lang="en-US" cap="all" spc="200" dirty="0" smtClean="0">
                <a:solidFill>
                  <a:schemeClr val="accent1">
                    <a:lumMod val="75000"/>
                  </a:schemeClr>
                </a:solidFill>
                <a:latin typeface="Arial"/>
                <a:cs typeface="Arial"/>
              </a:rPr>
              <a:t> in the user’s list of </a:t>
            </a:r>
            <a:r>
              <a:rPr lang="en-US" cap="all" spc="200" dirty="0" err="1" smtClean="0">
                <a:solidFill>
                  <a:schemeClr val="accent1">
                    <a:lumMod val="75000"/>
                  </a:schemeClr>
                </a:solidFill>
                <a:latin typeface="Arial"/>
                <a:cs typeface="Arial"/>
              </a:rPr>
              <a:t>favourites</a:t>
            </a:r>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Returns the result</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model resembles the relational database</a:t>
            </a: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1" name="Object 3"/>
          <p:cNvGraphicFramePr>
            <a:graphicFrameLocks noChangeAspect="1"/>
          </p:cNvGraphicFramePr>
          <p:nvPr/>
        </p:nvGraphicFramePr>
        <p:xfrm>
          <a:off x="2106956" y="1632905"/>
          <a:ext cx="4976356" cy="4106882"/>
        </p:xfrm>
        <a:graphic>
          <a:graphicData uri="http://schemas.openxmlformats.org/presentationml/2006/ole">
            <mc:AlternateContent xmlns:mc="http://schemas.openxmlformats.org/markup-compatibility/2006">
              <mc:Choice xmlns:v="urn:schemas-microsoft-com:vml" Requires="v">
                <p:oleObj spid="_x0000_s2056" name="Visio" r:id="rId4" imgW="3858670" imgH="3185620" progId="Visio.Drawing.11">
                  <p:embed/>
                </p:oleObj>
              </mc:Choice>
              <mc:Fallback>
                <p:oleObj name="Visio" r:id="rId4" imgW="3858670" imgH="318562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956" y="1632905"/>
                        <a:ext cx="4976356" cy="41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Model Component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2053" name="Object 5"/>
          <p:cNvGraphicFramePr>
            <a:graphicFrameLocks noChangeAspect="1"/>
          </p:cNvGraphicFramePr>
          <p:nvPr/>
        </p:nvGraphicFramePr>
        <p:xfrm>
          <a:off x="2155578" y="1380985"/>
          <a:ext cx="5060897" cy="3951173"/>
        </p:xfrm>
        <a:graphic>
          <a:graphicData uri="http://schemas.openxmlformats.org/presentationml/2006/ole">
            <mc:AlternateContent xmlns:mc="http://schemas.openxmlformats.org/markup-compatibility/2006">
              <mc:Choice xmlns:v="urn:schemas-microsoft-com:vml" Requires="v">
                <p:oleObj spid="_x0000_s3080" name="Visio" r:id="rId4" imgW="12818127" imgH="10006086" progId="Visio.Drawing.11">
                  <p:embed/>
                </p:oleObj>
              </mc:Choice>
              <mc:Fallback>
                <p:oleObj name="Visio" r:id="rId4" imgW="12818127" imgH="10006086"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5578" y="1380985"/>
                        <a:ext cx="5060897" cy="395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Entity-Relationship Diagram</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endParaRPr lang="en-US" sz="1400" b="1" cap="all" spc="200" dirty="0" smtClean="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25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3076" name="Object 4"/>
          <p:cNvGraphicFramePr>
            <a:graphicFrameLocks noChangeAspect="1"/>
          </p:cNvGraphicFramePr>
          <p:nvPr/>
        </p:nvGraphicFramePr>
        <p:xfrm>
          <a:off x="663754" y="1053151"/>
          <a:ext cx="7893649" cy="4641466"/>
        </p:xfrm>
        <a:graphic>
          <a:graphicData uri="http://schemas.openxmlformats.org/presentationml/2006/ole">
            <mc:AlternateContent xmlns:mc="http://schemas.openxmlformats.org/markup-compatibility/2006">
              <mc:Choice xmlns:v="urn:schemas-microsoft-com:vml" Requires="v">
                <p:oleObj spid="_x0000_s4104" name="Visio" r:id="rId4" imgW="6349780" imgH="3733534" progId="Visio.Drawing.11">
                  <p:embed/>
                </p:oleObj>
              </mc:Choice>
              <mc:Fallback>
                <p:oleObj name="Visio" r:id="rId4" imgW="6349780" imgH="3733534"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54" y="1053151"/>
                        <a:ext cx="7893649" cy="464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Search by Ingredients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err="1">
                <a:solidFill>
                  <a:schemeClr val="tx2">
                    <a:lumMod val="50000"/>
                  </a:schemeClr>
                </a:solidFill>
                <a:latin typeface="Arial"/>
                <a:cs typeface="Arial"/>
              </a:rPr>
              <a:t>Jesper</a:t>
            </a:r>
            <a:r>
              <a:rPr lang="en-US" sz="1200" kern="0" cap="all" spc="200" dirty="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Riemer</a:t>
            </a:r>
            <a:r>
              <a:rPr lang="en-US" sz="1200" kern="0" cap="all" spc="200" dirty="0" smtClean="0">
                <a:solidFill>
                  <a:schemeClr val="tx2">
                    <a:lumMod val="50000"/>
                  </a:schemeClr>
                </a:solidFill>
                <a:latin typeface="Arial"/>
                <a:cs typeface="Arial"/>
              </a:rPr>
              <a:t> </a:t>
            </a:r>
            <a:r>
              <a:rPr lang="en-US" sz="1200" kern="0" cap="all" spc="200" dirty="0">
                <a:solidFill>
                  <a:schemeClr val="tx2">
                    <a:lumMod val="50000"/>
                  </a:schemeClr>
                </a:solidFill>
                <a:latin typeface="Arial"/>
                <a:cs typeface="Arial"/>
              </a:rPr>
              <a:t>Andersen</a:t>
            </a: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Search by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Precedence function</a:t>
            </a:r>
            <a:endParaRPr lang="en-US" b="1" cap="all" spc="200" dirty="0">
              <a:solidFill>
                <a:schemeClr val="accent1">
                  <a:lumMod val="75000"/>
                </a:schemeClr>
              </a:solidFill>
              <a:latin typeface="Arial"/>
              <a:cs typeface="Arial"/>
            </a:endParaRPr>
          </a:p>
          <a:p>
            <a:pPr marL="12700"/>
            <a:endParaRPr lang="en-US" sz="1600" b="1" cap="all" spc="200" dirty="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Remove recipes without any matching </a:t>
            </a:r>
            <a:r>
              <a:rPr lang="en-GB" sz="1600" cap="all" spc="200" dirty="0" smtClean="0">
                <a:solidFill>
                  <a:schemeClr val="accent1">
                    <a:lumMod val="75000"/>
                  </a:schemeClr>
                </a:solidFill>
                <a:latin typeface="Arial"/>
                <a:cs typeface="Arial"/>
              </a:rPr>
              <a:t>ingredients.</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optional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least missing mandatory ingredients</a:t>
            </a:r>
            <a:r>
              <a:rPr lang="en-GB" sz="1600" cap="all" spc="200" dirty="0" smtClean="0">
                <a:solidFill>
                  <a:schemeClr val="accent1">
                    <a:lumMod val="75000"/>
                  </a:schemeClr>
                </a:solidFill>
                <a:latin typeface="Arial"/>
                <a:cs typeface="Arial"/>
              </a:rPr>
              <a:t>.</a:t>
            </a:r>
          </a:p>
          <a:p>
            <a:pPr marL="355600" indent="-342900">
              <a:buFont typeface="+mj-lt"/>
              <a:buAutoNum type="arabicPeriod"/>
            </a:pPr>
            <a:endParaRPr lang="en-GB" sz="1600" cap="all" spc="200" dirty="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Sort </a:t>
            </a:r>
            <a:r>
              <a:rPr lang="en-GB" sz="1600" cap="all" spc="200" dirty="0">
                <a:solidFill>
                  <a:schemeClr val="accent1">
                    <a:lumMod val="75000"/>
                  </a:schemeClr>
                </a:solidFill>
                <a:latin typeface="Arial"/>
                <a:cs typeface="Arial"/>
              </a:rPr>
              <a:t>by most matching mandatory </a:t>
            </a:r>
            <a:r>
              <a:rPr lang="en-GB" sz="1600" cap="all" spc="200" dirty="0" smtClean="0">
                <a:solidFill>
                  <a:schemeClr val="accent1">
                    <a:lumMod val="75000"/>
                  </a:schemeClr>
                </a:solidFill>
                <a:latin typeface="Arial"/>
                <a:cs typeface="Arial"/>
              </a:rPr>
              <a:t>ingredients</a:t>
            </a:r>
            <a:r>
              <a:rPr lang="en-GB" sz="1600" cap="all" spc="200" dirty="0">
                <a:solidFill>
                  <a:schemeClr val="accent1">
                    <a:lumMod val="75000"/>
                  </a:schemeClr>
                </a:solidFill>
                <a:latin typeface="Arial"/>
                <a:cs typeface="Arial"/>
              </a:rPr>
              <a:t>.</a:t>
            </a: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3932061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Matching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how many of the user specified ingredients exists in each recipe.</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quantities that contains an ingredient specified by the user.</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quantityQuery</a:t>
            </a:r>
            <a:endParaRPr lang="en-GB" sz="1600" i="1"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Check Whether each quantity appear as a part of a mandatory and/or an optional exchangeable.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ingredientQuery</a:t>
            </a:r>
            <a:endParaRPr lang="en-GB" sz="1600" i="1" cap="all" spc="200" dirty="0" smtClean="0">
              <a:solidFill>
                <a:schemeClr val="accent1">
                  <a:lumMod val="75000"/>
                </a:schemeClr>
              </a:solidFill>
              <a:latin typeface="Arial"/>
              <a:cs typeface="Arial"/>
            </a:endParaRP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Count the number of distinct matching mandatory and optional ingredients for each recipe.</a:t>
            </a:r>
            <a:br>
              <a:rPr lang="en-GB" sz="1600" cap="all" spc="200" dirty="0" smtClean="0">
                <a:solidFill>
                  <a:schemeClr val="accent1">
                    <a:lumMod val="75000"/>
                  </a:schemeClr>
                </a:solidFill>
                <a:latin typeface="Arial"/>
                <a:cs typeface="Arial"/>
              </a:rPr>
            </a:br>
            <a:r>
              <a:rPr lang="en-GB" sz="1600" cap="all" spc="200" dirty="0" smtClean="0">
                <a:solidFill>
                  <a:schemeClr val="accent1">
                    <a:lumMod val="75000"/>
                  </a:schemeClr>
                </a:solidFill>
                <a:latin typeface="Arial"/>
                <a:cs typeface="Arial"/>
              </a:rPr>
              <a:t>  </a:t>
            </a:r>
            <a:r>
              <a:rPr lang="en-GB" sz="1600" i="1" spc="200" dirty="0" smtClean="0">
                <a:solidFill>
                  <a:schemeClr val="accent1">
                    <a:lumMod val="75000"/>
                  </a:schemeClr>
                </a:solidFill>
                <a:latin typeface="Arial"/>
                <a:cs typeface="Arial"/>
              </a:rPr>
              <a:t>$</a:t>
            </a:r>
            <a:r>
              <a:rPr lang="en-GB" sz="1600" i="1" spc="200" dirty="0" err="1" smtClean="0">
                <a:solidFill>
                  <a:schemeClr val="accent1">
                    <a:lumMod val="75000"/>
                  </a:schemeClr>
                </a:solidFill>
                <a:latin typeface="Arial"/>
                <a:cs typeface="Arial"/>
              </a:rPr>
              <a:t>matchingQuery</a:t>
            </a:r>
            <a:r>
              <a:rPr lang="en-GB" sz="1600" spc="200" dirty="0" smtClean="0">
                <a:solidFill>
                  <a:schemeClr val="accent1">
                    <a:lumMod val="75000"/>
                  </a:schemeClr>
                </a:solidFill>
                <a:latin typeface="Arial"/>
                <a:cs typeface="Arial"/>
              </a:rPr>
              <a:t/>
            </a:r>
            <a:br>
              <a:rPr lang="en-GB" sz="1600" spc="200" dirty="0" smtClean="0">
                <a:solidFill>
                  <a:schemeClr val="accent1">
                    <a:lumMod val="75000"/>
                  </a:schemeClr>
                </a:solidFill>
                <a:latin typeface="Arial"/>
                <a:cs typeface="Arial"/>
              </a:rPr>
            </a:br>
            <a:endParaRPr lang="en-GB" sz="1600"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410741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Missing ingredients</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smtClean="0">
                <a:solidFill>
                  <a:schemeClr val="accent1">
                    <a:lumMod val="75000"/>
                  </a:schemeClr>
                </a:solidFill>
                <a:latin typeface="Arial"/>
                <a:cs typeface="Arial"/>
              </a:rPr>
              <a:t>Calculate </a:t>
            </a:r>
            <a:r>
              <a:rPr lang="en-GB" b="1" cap="all" spc="200" dirty="0">
                <a:solidFill>
                  <a:schemeClr val="accent1">
                    <a:lumMod val="75000"/>
                  </a:schemeClr>
                </a:solidFill>
                <a:latin typeface="Arial"/>
                <a:cs typeface="Arial"/>
              </a:rPr>
              <a:t>how many not covered </a:t>
            </a:r>
            <a:r>
              <a:rPr lang="en-GB" b="1" cap="all" spc="200" dirty="0" err="1" smtClean="0">
                <a:solidFill>
                  <a:schemeClr val="accent1">
                    <a:lumMod val="75000"/>
                  </a:schemeClr>
                </a:solidFill>
                <a:latin typeface="Arial"/>
                <a:cs typeface="Arial"/>
              </a:rPr>
              <a:t>exchangeables</a:t>
            </a:r>
            <a:r>
              <a:rPr lang="en-GB" b="1" cap="all" spc="200" dirty="0" smtClean="0">
                <a:solidFill>
                  <a:schemeClr val="accent1">
                    <a:lumMod val="75000"/>
                  </a:schemeClr>
                </a:solidFill>
                <a:latin typeface="Arial"/>
                <a:cs typeface="Arial"/>
              </a:rPr>
              <a:t> </a:t>
            </a:r>
            <a:r>
              <a:rPr lang="en-GB" b="1" cap="all" spc="200" dirty="0">
                <a:solidFill>
                  <a:schemeClr val="accent1">
                    <a:lumMod val="75000"/>
                  </a:schemeClr>
                </a:solidFill>
                <a:latin typeface="Arial"/>
                <a:cs typeface="Arial"/>
              </a:rPr>
              <a:t>exists in each recipe</a:t>
            </a:r>
            <a:r>
              <a:rPr lang="en-GB" b="1" cap="all" spc="200" dirty="0" smtClean="0">
                <a:solidFill>
                  <a:schemeClr val="accent1">
                    <a:lumMod val="75000"/>
                  </a:schemeClr>
                </a:solidFill>
                <a:latin typeface="Arial"/>
                <a:cs typeface="Arial"/>
              </a:rPr>
              <a:t>.</a:t>
            </a:r>
          </a:p>
          <a:p>
            <a:pPr marL="12700"/>
            <a:r>
              <a:rPr lang="en-GB" sz="1600" i="1" spc="200" dirty="0" smtClean="0">
                <a:solidFill>
                  <a:schemeClr val="accent1">
                    <a:lumMod val="75000"/>
                  </a:schemeClr>
                </a:solidFill>
                <a:latin typeface="Arial"/>
                <a:cs typeface="Arial"/>
              </a:rPr>
              <a:t>  $</a:t>
            </a:r>
            <a:r>
              <a:rPr lang="en-GB" sz="1600" i="1" spc="200" dirty="0" err="1" smtClean="0">
                <a:solidFill>
                  <a:schemeClr val="accent1">
                    <a:lumMod val="75000"/>
                  </a:schemeClr>
                </a:solidFill>
                <a:latin typeface="Arial"/>
                <a:cs typeface="Arial"/>
              </a:rPr>
              <a:t>lackingQuery</a:t>
            </a:r>
            <a:endParaRPr lang="en-GB" sz="1600" i="1" cap="all" spc="200" dirty="0" smtClean="0">
              <a:solidFill>
                <a:schemeClr val="accent1">
                  <a:lumMod val="75000"/>
                </a:schemeClr>
              </a:solidFill>
              <a:latin typeface="Arial"/>
              <a:cs typeface="Arial"/>
            </a:endParaRPr>
          </a:p>
          <a:p>
            <a:pPr marL="12700"/>
            <a:endParaRPr lang="en-GB" b="1"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smtClean="0">
                <a:solidFill>
                  <a:schemeClr val="accent1">
                    <a:lumMod val="75000"/>
                  </a:schemeClr>
                </a:solidFill>
                <a:latin typeface="Arial"/>
                <a:cs typeface="Arial"/>
              </a:rPr>
              <a:t>Find all </a:t>
            </a:r>
            <a:r>
              <a:rPr lang="en-GB" sz="1600" cap="all" spc="200" dirty="0" err="1" smtClean="0">
                <a:solidFill>
                  <a:schemeClr val="accent1">
                    <a:lumMod val="75000"/>
                  </a:schemeClr>
                </a:solidFill>
                <a:latin typeface="Arial"/>
                <a:cs typeface="Arial"/>
              </a:rPr>
              <a:t>exchangeables</a:t>
            </a:r>
            <a:r>
              <a:rPr lang="en-GB" sz="1600" cap="all" spc="200" dirty="0" smtClean="0">
                <a:solidFill>
                  <a:schemeClr val="accent1">
                    <a:lumMod val="75000"/>
                  </a:schemeClr>
                </a:solidFill>
                <a:latin typeface="Arial"/>
                <a:cs typeface="Arial"/>
              </a:rPr>
              <a:t> that does not contain an ingredient specified by the user or an ignored ingredient.</a:t>
            </a:r>
          </a:p>
          <a:p>
            <a:pPr marL="355600" indent="-342900">
              <a:buFont typeface="+mj-lt"/>
              <a:buAutoNum type="arabicPeriod"/>
            </a:pPr>
            <a:endParaRPr lang="en-GB" sz="1600" cap="all" spc="200" dirty="0" smtClean="0">
              <a:solidFill>
                <a:schemeClr val="accent1">
                  <a:lumMod val="75000"/>
                </a:schemeClr>
              </a:solidFill>
              <a:latin typeface="Arial"/>
              <a:cs typeface="Arial"/>
            </a:endParaRPr>
          </a:p>
          <a:p>
            <a:pPr marL="355600" indent="-342900">
              <a:buFont typeface="+mj-lt"/>
              <a:buAutoNum type="arabicPeriod"/>
            </a:pPr>
            <a:r>
              <a:rPr lang="en-GB" sz="1600" cap="all" spc="200" dirty="0">
                <a:solidFill>
                  <a:schemeClr val="accent1">
                    <a:lumMod val="75000"/>
                  </a:schemeClr>
                </a:solidFill>
                <a:latin typeface="Arial"/>
                <a:cs typeface="Arial"/>
              </a:rPr>
              <a:t>Count the number of </a:t>
            </a:r>
            <a:r>
              <a:rPr lang="en-GB" sz="1600" cap="all" spc="200" dirty="0" smtClean="0">
                <a:solidFill>
                  <a:schemeClr val="accent1">
                    <a:lumMod val="75000"/>
                  </a:schemeClr>
                </a:solidFill>
                <a:latin typeface="Arial"/>
                <a:cs typeface="Arial"/>
              </a:rPr>
              <a:t>mandatory </a:t>
            </a:r>
            <a:r>
              <a:rPr lang="en-GB" sz="1600" cap="all" spc="200" dirty="0">
                <a:solidFill>
                  <a:schemeClr val="accent1">
                    <a:lumMod val="75000"/>
                  </a:schemeClr>
                </a:solidFill>
                <a:latin typeface="Arial"/>
                <a:cs typeface="Arial"/>
              </a:rPr>
              <a:t>and optional </a:t>
            </a:r>
            <a:r>
              <a:rPr lang="en-GB" sz="1600" cap="all" spc="200" dirty="0" err="1" smtClean="0">
                <a:solidFill>
                  <a:schemeClr val="accent1">
                    <a:lumMod val="75000"/>
                  </a:schemeClr>
                </a:solidFill>
                <a:latin typeface="Arial"/>
                <a:cs typeface="Arial"/>
              </a:rPr>
              <a:t>exhangeables</a:t>
            </a:r>
            <a:r>
              <a:rPr lang="en-GB" sz="1600" cap="all" spc="200" dirty="0" smtClean="0">
                <a:solidFill>
                  <a:schemeClr val="accent1">
                    <a:lumMod val="75000"/>
                  </a:schemeClr>
                </a:solidFill>
                <a:latin typeface="Arial"/>
                <a:cs typeface="Arial"/>
              </a:rPr>
              <a:t> for each recipe.</a:t>
            </a: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Analysis</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Sam </a:t>
            </a:r>
            <a:r>
              <a:rPr lang="en-US" sz="1200" kern="0" cap="all" spc="200" dirty="0" err="1" smtClean="0">
                <a:solidFill>
                  <a:schemeClr val="tx2">
                    <a:lumMod val="50000"/>
                  </a:schemeClr>
                </a:solidFill>
                <a:latin typeface="Arial"/>
                <a:cs typeface="Arial"/>
              </a:rPr>
              <a:t>Sepstrup</a:t>
            </a:r>
            <a:r>
              <a:rPr lang="en-US" sz="1200" kern="0" cap="all" spc="200" dirty="0" smtClean="0">
                <a:solidFill>
                  <a:schemeClr val="tx2">
                    <a:lumMod val="50000"/>
                  </a:schemeClr>
                </a:solidFill>
                <a:latin typeface="Arial"/>
                <a:cs typeface="Arial"/>
              </a:rPr>
              <a:t> Olesen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Sort result</a:t>
            </a:r>
            <a:endParaRPr sz="2400" kern="0" cap="all" spc="200" dirty="0">
              <a:solidFill>
                <a:schemeClr val="tx2">
                  <a:lumMod val="50000"/>
                </a:schemeClr>
              </a:solidFill>
              <a:latin typeface="Arial"/>
              <a:cs typeface="Arial"/>
            </a:endParaRPr>
          </a:p>
        </p:txBody>
      </p:sp>
      <p:sp>
        <p:nvSpPr>
          <p:cNvPr id="3" name="object 3"/>
          <p:cNvSpPr txBox="1"/>
          <p:nvPr/>
        </p:nvSpPr>
        <p:spPr>
          <a:xfrm>
            <a:off x="626300" y="1155202"/>
            <a:ext cx="7588059" cy="4074001"/>
          </a:xfrm>
          <a:prstGeom prst="rect">
            <a:avLst/>
          </a:prstGeom>
        </p:spPr>
        <p:txBody>
          <a:bodyPr vert="horz" wrap="square" lIns="0" tIns="0" rIns="0" bIns="0" rtlCol="0">
            <a:noAutofit/>
          </a:bodyPr>
          <a:lstStyle/>
          <a:p>
            <a:pPr marL="12700"/>
            <a:r>
              <a:rPr lang="en-GB" b="1" cap="all" spc="200" dirty="0">
                <a:solidFill>
                  <a:schemeClr val="accent1">
                    <a:lumMod val="75000"/>
                  </a:schemeClr>
                </a:solidFill>
                <a:latin typeface="Arial"/>
                <a:cs typeface="Arial"/>
              </a:rPr>
              <a:t>O</a:t>
            </a:r>
            <a:r>
              <a:rPr lang="en-GB" b="1" cap="all" spc="200" dirty="0" smtClean="0">
                <a:solidFill>
                  <a:schemeClr val="accent1">
                    <a:lumMod val="75000"/>
                  </a:schemeClr>
                </a:solidFill>
                <a:latin typeface="Arial"/>
                <a:cs typeface="Arial"/>
              </a:rPr>
              <a:t>rder the result according </a:t>
            </a:r>
            <a:r>
              <a:rPr lang="en-GB" b="1" cap="all" spc="200" dirty="0">
                <a:solidFill>
                  <a:schemeClr val="accent1">
                    <a:lumMod val="75000"/>
                  </a:schemeClr>
                </a:solidFill>
                <a:latin typeface="Arial"/>
                <a:cs typeface="Arial"/>
              </a:rPr>
              <a:t>to the precedence </a:t>
            </a:r>
            <a:r>
              <a:rPr lang="en-GB" b="1" cap="all" spc="200" dirty="0" smtClean="0">
                <a:solidFill>
                  <a:schemeClr val="accent1">
                    <a:lumMod val="75000"/>
                  </a:schemeClr>
                </a:solidFill>
                <a:latin typeface="Arial"/>
                <a:cs typeface="Arial"/>
              </a:rPr>
              <a:t>function.</a:t>
            </a:r>
          </a:p>
          <a:p>
            <a:pPr marL="12700"/>
            <a:r>
              <a:rPr lang="en-GB" i="1" spc="200" dirty="0" smtClean="0">
                <a:solidFill>
                  <a:schemeClr val="accent1">
                    <a:lumMod val="75000"/>
                  </a:schemeClr>
                </a:solidFill>
                <a:latin typeface="Arial"/>
                <a:cs typeface="Arial"/>
              </a:rPr>
              <a:t>  $</a:t>
            </a:r>
            <a:r>
              <a:rPr lang="en-GB" i="1" spc="200" dirty="0" err="1" smtClean="0">
                <a:solidFill>
                  <a:schemeClr val="accent1">
                    <a:lumMod val="75000"/>
                  </a:schemeClr>
                </a:solidFill>
                <a:latin typeface="Arial"/>
                <a:cs typeface="Arial"/>
              </a:rPr>
              <a:t>sortingQuery</a:t>
            </a:r>
            <a:endParaRPr lang="en-GB"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a:solidFill>
                  <a:schemeClr val="tx1">
                    <a:lumMod val="50000"/>
                    <a:lumOff val="50000"/>
                  </a:schemeClr>
                </a:solidFill>
                <a:latin typeface="Arial"/>
                <a:cs typeface="Arial"/>
              </a:rPr>
              <a:t>6</a:t>
            </a:r>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503418834"/>
              </p:ext>
            </p:extLst>
          </p:nvPr>
        </p:nvGraphicFramePr>
        <p:xfrm>
          <a:off x="2856740" y="172634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206204">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17831">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r h="117831">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17831">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17831">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64070491"/>
              </p:ext>
            </p:extLst>
          </p:nvPr>
        </p:nvGraphicFramePr>
        <p:xfrm>
          <a:off x="2845725" y="3848901"/>
          <a:ext cx="5879335" cy="1920240"/>
        </p:xfrm>
        <a:graphic>
          <a:graphicData uri="http://schemas.openxmlformats.org/drawingml/2006/table">
            <a:tbl>
              <a:tblPr firstRow="1" bandRow="1">
                <a:tableStyleId>{5C22544A-7EE6-4342-B048-85BDC9FD1C3A}</a:tableStyleId>
              </a:tblPr>
              <a:tblGrid>
                <a:gridCol w="1219200"/>
                <a:gridCol w="1255923"/>
                <a:gridCol w="1266940"/>
                <a:gridCol w="1101686"/>
                <a:gridCol w="1035586"/>
              </a:tblGrid>
              <a:tr h="324399">
                <a:tc>
                  <a:txBody>
                    <a:bodyPr/>
                    <a:lstStyle/>
                    <a:p>
                      <a:pPr algn="ctr"/>
                      <a:r>
                        <a:rPr lang="en-GB" sz="1600" dirty="0" smtClean="0"/>
                        <a:t>Recipe</a:t>
                      </a:r>
                      <a:endParaRPr lang="en-GB" sz="1600" dirty="0"/>
                    </a:p>
                  </a:txBody>
                  <a:tcPr anchor="ctr"/>
                </a:tc>
                <a:tc>
                  <a:txBody>
                    <a:bodyPr/>
                    <a:lstStyle/>
                    <a:p>
                      <a:pPr algn="ctr"/>
                      <a:r>
                        <a:rPr lang="en-GB" sz="1600" dirty="0" smtClean="0"/>
                        <a:t>Mandatory matching</a:t>
                      </a:r>
                      <a:endParaRPr lang="en-GB" sz="1600" dirty="0"/>
                    </a:p>
                  </a:txBody>
                  <a:tcPr anchor="ctr"/>
                </a:tc>
                <a:tc>
                  <a:txBody>
                    <a:bodyPr/>
                    <a:lstStyle/>
                    <a:p>
                      <a:pPr algn="ctr"/>
                      <a:r>
                        <a:rPr lang="en-GB" sz="1600" dirty="0" smtClean="0"/>
                        <a:t>Mandatory missing</a:t>
                      </a:r>
                      <a:endParaRPr lang="en-GB" sz="1600" dirty="0"/>
                    </a:p>
                  </a:txBody>
                  <a:tcPr anchor="ctr"/>
                </a:tc>
                <a:tc>
                  <a:txBody>
                    <a:bodyPr/>
                    <a:lstStyle/>
                    <a:p>
                      <a:pPr algn="ctr"/>
                      <a:r>
                        <a:rPr lang="en-GB" sz="1600" dirty="0" smtClean="0"/>
                        <a:t>Optional matching</a:t>
                      </a:r>
                      <a:endParaRPr lang="en-GB" sz="1600" dirty="0"/>
                    </a:p>
                  </a:txBody>
                  <a:tcPr anchor="ctr"/>
                </a:tc>
                <a:tc>
                  <a:txBody>
                    <a:bodyPr/>
                    <a:lstStyle/>
                    <a:p>
                      <a:pPr algn="ctr"/>
                      <a:r>
                        <a:rPr lang="en-GB" sz="1600" dirty="0" smtClean="0"/>
                        <a:t>Optional missing</a:t>
                      </a:r>
                      <a:endParaRPr lang="en-GB" sz="1600" dirty="0"/>
                    </a:p>
                  </a:txBody>
                  <a:tcPr anchor="ctr"/>
                </a:tc>
              </a:tr>
              <a:tr h="187810">
                <a:tc>
                  <a:txBody>
                    <a:bodyPr/>
                    <a:lstStyle/>
                    <a:p>
                      <a:r>
                        <a:rPr lang="en-GB" sz="1600" dirty="0" smtClean="0"/>
                        <a:t>Cookies</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3</a:t>
                      </a:r>
                      <a:endParaRPr lang="en-GB" sz="1600" dirty="0"/>
                    </a:p>
                  </a:txBody>
                  <a:tcPr/>
                </a:tc>
              </a:tr>
              <a:tr h="187810">
                <a:tc>
                  <a:txBody>
                    <a:bodyPr/>
                    <a:lstStyle/>
                    <a:p>
                      <a:r>
                        <a:rPr lang="en-GB" sz="1600" dirty="0" smtClean="0"/>
                        <a:t>Bread</a:t>
                      </a:r>
                      <a:endParaRPr lang="en-GB" sz="1600" dirty="0"/>
                    </a:p>
                  </a:txBody>
                  <a:tcPr/>
                </a:tc>
                <a:tc>
                  <a:txBody>
                    <a:bodyPr/>
                    <a:lstStyle/>
                    <a:p>
                      <a:pPr algn="ctr"/>
                      <a:r>
                        <a:rPr lang="en-GB" sz="1600" dirty="0" smtClean="0"/>
                        <a:t>4</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2</a:t>
                      </a:r>
                      <a:endParaRPr lang="en-GB" sz="1600" dirty="0"/>
                    </a:p>
                  </a:txBody>
                  <a:tcPr/>
                </a:tc>
              </a:tr>
              <a:tr h="187810">
                <a:tc>
                  <a:txBody>
                    <a:bodyPr/>
                    <a:lstStyle/>
                    <a:p>
                      <a:r>
                        <a:rPr lang="en-GB" sz="1600" dirty="0" smtClean="0"/>
                        <a:t>Ice</a:t>
                      </a:r>
                      <a:r>
                        <a:rPr lang="en-GB" sz="1600" baseline="0" dirty="0" smtClean="0"/>
                        <a:t> cream</a:t>
                      </a:r>
                      <a:endParaRPr lang="en-GB" sz="1600" dirty="0"/>
                    </a:p>
                  </a:txBody>
                  <a:tcPr/>
                </a:tc>
                <a:tc>
                  <a:txBody>
                    <a:bodyPr/>
                    <a:lstStyle/>
                    <a:p>
                      <a:pPr algn="ctr"/>
                      <a:r>
                        <a:rPr lang="en-GB" sz="1600" dirty="0" smtClean="0"/>
                        <a:t>2</a:t>
                      </a:r>
                      <a:endParaRPr lang="en-GB" sz="1600" dirty="0"/>
                    </a:p>
                  </a:txBody>
                  <a:tcPr/>
                </a:tc>
                <a:tc>
                  <a:txBody>
                    <a:bodyPr/>
                    <a:lstStyle/>
                    <a:p>
                      <a:pPr algn="ctr"/>
                      <a:r>
                        <a:rPr lang="en-GB" sz="1600" dirty="0" smtClean="0"/>
                        <a:t>3</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1</a:t>
                      </a:r>
                      <a:endParaRPr lang="en-GB" sz="1600" dirty="0"/>
                    </a:p>
                  </a:txBody>
                  <a:tcPr/>
                </a:tc>
              </a:tr>
              <a:tr h="187810">
                <a:tc>
                  <a:txBody>
                    <a:bodyPr/>
                    <a:lstStyle/>
                    <a:p>
                      <a:r>
                        <a:rPr lang="en-GB" sz="1600" dirty="0" smtClean="0"/>
                        <a:t>Boiled</a:t>
                      </a:r>
                      <a:r>
                        <a:rPr lang="en-GB" sz="1600" baseline="0" dirty="0" smtClean="0"/>
                        <a:t> egg</a:t>
                      </a:r>
                      <a:endParaRPr lang="en-GB" sz="1600" dirty="0"/>
                    </a:p>
                  </a:txBody>
                  <a:tcPr/>
                </a:tc>
                <a:tc>
                  <a:txBody>
                    <a:bodyPr/>
                    <a:lstStyle/>
                    <a:p>
                      <a:pPr algn="ctr"/>
                      <a:r>
                        <a:rPr lang="en-GB" sz="1600" dirty="0" smtClean="0"/>
                        <a:t>1</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c>
                  <a:txBody>
                    <a:bodyPr/>
                    <a:lstStyle/>
                    <a:p>
                      <a:pPr algn="ctr"/>
                      <a:r>
                        <a:rPr lang="en-GB" sz="1600" dirty="0" smtClean="0"/>
                        <a:t>0</a:t>
                      </a:r>
                      <a:endParaRPr lang="en-GB" sz="1600" dirty="0"/>
                    </a:p>
                  </a:txBody>
                  <a:tcPr/>
                </a:tc>
              </a:tr>
            </a:tbl>
          </a:graphicData>
        </a:graphic>
      </p:graphicFrame>
      <p:sp>
        <p:nvSpPr>
          <p:cNvPr id="6" name="Curved Right Arrow 5"/>
          <p:cNvSpPr/>
          <p:nvPr/>
        </p:nvSpPr>
        <p:spPr>
          <a:xfrm>
            <a:off x="1509311" y="2831333"/>
            <a:ext cx="931684" cy="163049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56109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Test</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Black-Box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Test Cases</a:t>
            </a:r>
          </a:p>
          <a:p>
            <a:pPr marL="12700"/>
            <a:r>
              <a:rPr lang="en-US" cap="all" spc="200" dirty="0" smtClean="0">
                <a:solidFill>
                  <a:schemeClr val="accent1">
                    <a:lumMod val="75000"/>
                  </a:schemeClr>
                </a:solidFill>
                <a:latin typeface="Arial"/>
                <a:cs typeface="Arial"/>
              </a:rPr>
              <a:t>Procedures</a:t>
            </a:r>
          </a:p>
          <a:p>
            <a:pPr marL="12700"/>
            <a:r>
              <a:rPr lang="en-US" cap="all" spc="200" dirty="0" smtClean="0">
                <a:solidFill>
                  <a:schemeClr val="accent1">
                    <a:lumMod val="75000"/>
                  </a:schemeClr>
                </a:solidFill>
                <a:latin typeface="Arial"/>
                <a:cs typeface="Arial"/>
              </a:rPr>
              <a:t>Success Criteria</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Case Results</a:t>
            </a:r>
          </a:p>
          <a:p>
            <a:pPr marL="12700"/>
            <a:r>
              <a:rPr lang="en-US" cap="all" spc="200" dirty="0" smtClean="0">
                <a:solidFill>
                  <a:schemeClr val="accent1">
                    <a:lumMod val="75000"/>
                  </a:schemeClr>
                </a:solidFill>
                <a:latin typeface="Arial"/>
                <a:cs typeface="Arial"/>
              </a:rPr>
              <a:t>Shopping List not implemented</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32</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White-Box</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sz="1600" b="1" cap="all" spc="200" dirty="0" smtClean="0">
                <a:solidFill>
                  <a:schemeClr val="accent1">
                    <a:lumMod val="75000"/>
                  </a:schemeClr>
                </a:solidFill>
                <a:latin typeface="Arial"/>
                <a:cs typeface="Arial"/>
              </a:rPr>
              <a:t>Unit Test</a:t>
            </a:r>
          </a:p>
          <a:p>
            <a:pPr marL="12700"/>
            <a:r>
              <a:rPr lang="en-US" sz="1600" cap="all" spc="200" dirty="0" smtClean="0">
                <a:solidFill>
                  <a:schemeClr val="accent1">
                    <a:lumMod val="75000"/>
                  </a:schemeClr>
                </a:solidFill>
                <a:latin typeface="Arial"/>
                <a:cs typeface="Arial"/>
              </a:rPr>
              <a:t>Server</a:t>
            </a:r>
          </a:p>
          <a:p>
            <a:pPr marL="12700"/>
            <a:r>
              <a:rPr lang="en-US" sz="1600" cap="all" spc="200" dirty="0" smtClean="0">
                <a:solidFill>
                  <a:schemeClr val="accent1">
                    <a:lumMod val="75000"/>
                  </a:schemeClr>
                </a:solidFill>
                <a:latin typeface="Arial"/>
                <a:cs typeface="Arial"/>
              </a:rPr>
              <a:t>Code Coverage</a:t>
            </a:r>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endParaRPr lang="en-US" sz="1600" b="1" cap="all" spc="200" dirty="0" smtClean="0">
              <a:solidFill>
                <a:schemeClr val="accent1">
                  <a:lumMod val="75000"/>
                </a:schemeClr>
              </a:solidFill>
              <a:latin typeface="Arial"/>
              <a:cs typeface="Arial"/>
            </a:endParaRPr>
          </a:p>
          <a:p>
            <a:pPr marL="12700"/>
            <a:r>
              <a:rPr lang="en-US" sz="1600" b="1" cap="all" spc="200" dirty="0" smtClean="0">
                <a:solidFill>
                  <a:schemeClr val="accent1">
                    <a:lumMod val="75000"/>
                  </a:schemeClr>
                </a:solidFill>
                <a:latin typeface="Arial"/>
                <a:cs typeface="Arial"/>
              </a:rPr>
              <a:t>Mutation Testing</a:t>
            </a:r>
          </a:p>
          <a:p>
            <a:pPr marL="12700"/>
            <a:r>
              <a:rPr lang="en-US" sz="1600" cap="all" spc="200" dirty="0" smtClean="0">
                <a:solidFill>
                  <a:schemeClr val="accent1">
                    <a:lumMod val="75000"/>
                  </a:schemeClr>
                </a:solidFill>
                <a:latin typeface="Arial"/>
                <a:cs typeface="Arial"/>
              </a:rPr>
              <a:t>Code Coverage vs. Mutation</a:t>
            </a:r>
            <a:endParaRPr lang="en-US" sz="1600"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33</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 name="Picture 3"/>
          <p:cNvPicPr>
            <a:picLocks noChangeAspect="1" noChangeArrowheads="1"/>
          </p:cNvPicPr>
          <p:nvPr/>
        </p:nvPicPr>
        <p:blipFill>
          <a:blip r:embed="rId3" cstate="print"/>
          <a:srcRect/>
          <a:stretch>
            <a:fillRect/>
          </a:stretch>
        </p:blipFill>
        <p:spPr bwMode="auto">
          <a:xfrm>
            <a:off x="628134" y="1930248"/>
            <a:ext cx="4142170" cy="736386"/>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10462" y="3897507"/>
            <a:ext cx="3586965" cy="747634"/>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Conclusion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a:solidFill>
                  <a:schemeClr val="tx2">
                    <a:lumMod val="50000"/>
                  </a:schemeClr>
                </a:solidFill>
                <a:latin typeface="Arial"/>
                <a:cs typeface="Arial"/>
              </a:rPr>
              <a:t>Conclusion</a:t>
            </a:r>
            <a:endParaRPr sz="2400" kern="0" cap="all" spc="200" dirty="0">
              <a:solidFill>
                <a:schemeClr val="tx2">
                  <a:lumMod val="50000"/>
                </a:schemeClr>
              </a:solidFill>
              <a:latin typeface="Arial"/>
              <a:cs typeface="Arial"/>
            </a:endParaRPr>
          </a:p>
        </p:txBody>
      </p:sp>
      <p:sp>
        <p:nvSpPr>
          <p:cNvPr id="3" name="object 3"/>
          <p:cNvSpPr txBox="1"/>
          <p:nvPr/>
        </p:nvSpPr>
        <p:spPr>
          <a:xfrm>
            <a:off x="626301" y="1087507"/>
            <a:ext cx="6231700" cy="4936504"/>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The application provides relevant recipes based on ingredients</a:t>
            </a:r>
          </a:p>
          <a:p>
            <a:pPr marL="12700"/>
            <a:endParaRPr lang="en-US" b="1" cap="all" spc="200" dirty="0" smtClean="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Powered by a search algorithm</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Easy </a:t>
            </a:r>
            <a:r>
              <a:rPr lang="en-US" b="1" cap="all" spc="200" dirty="0">
                <a:solidFill>
                  <a:schemeClr val="accent1">
                    <a:lumMod val="75000"/>
                  </a:schemeClr>
                </a:solidFill>
                <a:latin typeface="Arial"/>
                <a:cs typeface="Arial"/>
              </a:rPr>
              <a:t>to </a:t>
            </a:r>
            <a:r>
              <a:rPr lang="en-US" b="1" cap="all" spc="200" dirty="0" smtClean="0">
                <a:solidFill>
                  <a:schemeClr val="accent1">
                    <a:lumMod val="75000"/>
                  </a:schemeClr>
                </a:solidFill>
                <a:latin typeface="Arial"/>
                <a:cs typeface="Arial"/>
              </a:rPr>
              <a:t>navigate</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Support for free-text </a:t>
            </a:r>
            <a:r>
              <a:rPr lang="en-US" b="1" cap="all" spc="200" dirty="0" smtClean="0">
                <a:solidFill>
                  <a:schemeClr val="accent1">
                    <a:lumMod val="75000"/>
                  </a:schemeClr>
                </a:solidFill>
                <a:latin typeface="Arial"/>
                <a:cs typeface="Arial"/>
              </a:rPr>
              <a:t>search</a:t>
            </a:r>
          </a:p>
          <a:p>
            <a:pPr marL="12700"/>
            <a:endParaRPr lang="en-US" b="1" cap="all" spc="200" dirty="0">
              <a:solidFill>
                <a:schemeClr val="accent1">
                  <a:lumMod val="75000"/>
                </a:schemeClr>
              </a:solidFill>
              <a:latin typeface="Arial"/>
              <a:cs typeface="Arial"/>
            </a:endParaRPr>
          </a:p>
          <a:p>
            <a:pPr marL="12700"/>
            <a:r>
              <a:rPr lang="en-US" b="1" cap="all" spc="200" dirty="0">
                <a:solidFill>
                  <a:schemeClr val="accent1">
                    <a:lumMod val="75000"/>
                  </a:schemeClr>
                </a:solidFill>
                <a:latin typeface="Arial"/>
                <a:cs typeface="Arial"/>
              </a:rPr>
              <a:t>User can login using </a:t>
            </a:r>
            <a:r>
              <a:rPr lang="en-US" b="1" cap="all" spc="200" dirty="0" smtClean="0">
                <a:solidFill>
                  <a:schemeClr val="accent1">
                    <a:lumMod val="75000"/>
                  </a:schemeClr>
                </a:solidFill>
                <a:latin typeface="Arial"/>
                <a:cs typeface="Arial"/>
              </a:rPr>
              <a:t>Google+</a:t>
            </a:r>
          </a:p>
          <a:p>
            <a:pPr marL="12700"/>
            <a:endParaRPr lang="en-US" sz="1600" cap="all" spc="200" dirty="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Confident </a:t>
            </a:r>
            <a:r>
              <a:rPr lang="en-US" b="1" cap="all" spc="200" dirty="0">
                <a:solidFill>
                  <a:schemeClr val="accent1">
                    <a:lumMod val="75000"/>
                  </a:schemeClr>
                </a:solidFill>
                <a:latin typeface="Arial"/>
                <a:cs typeface="Arial"/>
              </a:rPr>
              <a:t>that the server returns correct results</a:t>
            </a:r>
          </a:p>
          <a:p>
            <a:pPr marL="12700"/>
            <a:endParaRPr lang="da-DK" sz="1600" cap="all" spc="200" dirty="0">
              <a:solidFill>
                <a:schemeClr val="accent1">
                  <a:lumMod val="75000"/>
                </a:schemeClr>
              </a:solidFill>
              <a:latin typeface="Arial"/>
              <a:cs typeface="Arial"/>
            </a:endParaRPr>
          </a:p>
          <a:p>
            <a:pPr marL="12700"/>
            <a:endParaRPr lang="en-GB" sz="14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7"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r>
              <a:rPr lang="da-DK" sz="851" b="1" kern="0" cap="all" spc="200" dirty="0" smtClean="0">
                <a:solidFill>
                  <a:schemeClr val="tx1">
                    <a:lumMod val="50000"/>
                    <a:lumOff val="50000"/>
                  </a:schemeClr>
                </a:solidFill>
                <a:latin typeface="Arial"/>
                <a:cs typeface="Arial"/>
              </a:rPr>
              <a:t>31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887267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Future Work</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Future work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969060" cy="4074001"/>
          </a:xfrm>
          <a:prstGeom prst="rect">
            <a:avLst/>
          </a:prstGeom>
        </p:spPr>
        <p:txBody>
          <a:bodyPr vert="horz" wrap="square" lIns="0" tIns="0" rIns="0" bIns="0" numCol="2" rtlCol="0">
            <a:noAutofit/>
          </a:bodyPr>
          <a:lstStyle/>
          <a:p>
            <a:pPr marL="12700"/>
            <a:r>
              <a:rPr lang="en-GB" sz="1600" cap="all" spc="200" dirty="0" smtClean="0">
                <a:solidFill>
                  <a:schemeClr val="accent1">
                    <a:lumMod val="75000"/>
                  </a:schemeClr>
                </a:solidFill>
                <a:latin typeface="Arial"/>
                <a:cs typeface="Arial"/>
              </a:rPr>
              <a:t>Shopping list</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Start page</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filters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Sharing</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cache</a:t>
            </a:r>
          </a:p>
          <a:p>
            <a:pPr marL="12700"/>
            <a:endParaRPr lang="en-GB" sz="1600" cap="all" spc="200" dirty="0" smtClean="0">
              <a:solidFill>
                <a:schemeClr val="accent1">
                  <a:lumMod val="75000"/>
                </a:schemeClr>
              </a:solidFill>
              <a:latin typeface="Arial"/>
              <a:cs typeface="Arial"/>
            </a:endParaRPr>
          </a:p>
          <a:p>
            <a:pPr marL="12700"/>
            <a:r>
              <a:rPr lang="en-GB" sz="1600" strike="sngStrike" cap="all" spc="200" dirty="0" smtClean="0">
                <a:solidFill>
                  <a:schemeClr val="accent1">
                    <a:lumMod val="75000"/>
                  </a:schemeClr>
                </a:solidFill>
                <a:latin typeface="Arial"/>
                <a:cs typeface="Arial"/>
              </a:rPr>
              <a:t>Recipe license</a:t>
            </a:r>
          </a:p>
          <a:p>
            <a:pPr marL="12700"/>
            <a:endParaRPr lang="en-GB" sz="1600" strike="sngStrike"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Conversion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Recipe references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Settings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Scaling of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Intelligent sort of ingredients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User created recipes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Localisation</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Log interesting ingredient searches</a:t>
            </a:r>
          </a:p>
          <a:p>
            <a:pPr marL="12700"/>
            <a:endParaRPr lang="en-GB" sz="1600" cap="all" spc="200" dirty="0" smtClean="0">
              <a:solidFill>
                <a:schemeClr val="accent1">
                  <a:lumMod val="75000"/>
                </a:schemeClr>
              </a:solidFill>
              <a:latin typeface="Arial"/>
              <a:cs typeface="Arial"/>
            </a:endParaRPr>
          </a:p>
          <a:p>
            <a:pPr marL="12700"/>
            <a:r>
              <a:rPr lang="en-GB" sz="1600" cap="all" spc="200" dirty="0" smtClean="0">
                <a:solidFill>
                  <a:schemeClr val="accent1">
                    <a:lumMod val="75000"/>
                  </a:schemeClr>
                </a:solidFill>
                <a:latin typeface="Arial"/>
                <a:cs typeface="Arial"/>
              </a:rPr>
              <a:t>Revoke Google account access</a:t>
            </a:r>
            <a:endParaRPr lang="en-GB" sz="1600" cap="all" spc="200" dirty="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37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957" y="2420890"/>
            <a:ext cx="5536756" cy="1023271"/>
          </a:xfrm>
          <a:prstGeom prst="rect">
            <a:avLst/>
          </a:prstGeom>
        </p:spPr>
        <p:txBody>
          <a:bodyPr vert="horz" wrap="square" lIns="0" tIns="0" rIns="0" bIns="0" rtlCol="0" anchor="ctr">
            <a:noAutofit/>
          </a:bodyPr>
          <a:lstStyle/>
          <a:p>
            <a:pPr algn="ctr">
              <a:lnSpc>
                <a:spcPts val="3960"/>
              </a:lnSpc>
              <a:tabLst>
                <a:tab pos="1676358" algn="l"/>
              </a:tabLst>
            </a:pPr>
            <a:r>
              <a:rPr lang="en-GB" sz="3600" b="1" dirty="0" smtClean="0">
                <a:solidFill>
                  <a:schemeClr val="tx2">
                    <a:lumMod val="50000"/>
                  </a:schemeClr>
                </a:solidFill>
                <a:latin typeface="Arial"/>
                <a:cs typeface="Arial"/>
              </a:rPr>
              <a:t>Demonstration</a:t>
            </a:r>
            <a:endParaRPr sz="3600" b="1" dirty="0">
              <a:solidFill>
                <a:schemeClr val="tx2">
                  <a:lumMod val="50000"/>
                </a:schemeClr>
              </a:solidFill>
              <a:latin typeface="Arial"/>
              <a:cs typeface="Arial"/>
            </a:endParaRPr>
          </a:p>
        </p:txBody>
      </p:sp>
      <p:pic>
        <p:nvPicPr>
          <p:cNvPr id="10" name="Billed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4700" y="5576322"/>
            <a:ext cx="1543271" cy="1009771"/>
          </a:xfrm>
          <a:prstGeom prst="rect">
            <a:avLst/>
          </a:prstGeom>
        </p:spPr>
      </p:pic>
      <p:sp>
        <p:nvSpPr>
          <p:cNvPr id="4" name="Rektangel 3"/>
          <p:cNvSpPr/>
          <p:nvPr/>
        </p:nvSpPr>
        <p:spPr>
          <a:xfrm>
            <a:off x="2286000" y="3516168"/>
            <a:ext cx="4572000" cy="276999"/>
          </a:xfrm>
          <a:prstGeom prst="rect">
            <a:avLst/>
          </a:prstGeom>
        </p:spPr>
        <p:txBody>
          <a:bodyPr>
            <a:spAutoFit/>
          </a:bodyPr>
          <a:lstStyle/>
          <a:p>
            <a:pPr marR="28574" algn="ctr"/>
            <a:r>
              <a:rPr lang="en-US" sz="1200" kern="0" cap="all" spc="200" dirty="0" smtClean="0">
                <a:solidFill>
                  <a:schemeClr val="tx2">
                    <a:lumMod val="50000"/>
                  </a:schemeClr>
                </a:solidFill>
                <a:latin typeface="Arial"/>
                <a:cs typeface="Arial"/>
              </a:rPr>
              <a:t>Jacob </a:t>
            </a:r>
            <a:r>
              <a:rPr lang="en-US" sz="1200" kern="0" cap="all" spc="200" dirty="0" err="1" smtClean="0">
                <a:solidFill>
                  <a:schemeClr val="tx2">
                    <a:lumMod val="50000"/>
                  </a:schemeClr>
                </a:solidFill>
                <a:latin typeface="Arial"/>
                <a:cs typeface="Arial"/>
              </a:rPr>
              <a:t>Karstensen</a:t>
            </a:r>
            <a:r>
              <a:rPr lang="en-US" sz="1200" kern="0" cap="all" spc="200" dirty="0" smtClean="0">
                <a:solidFill>
                  <a:schemeClr val="tx2">
                    <a:lumMod val="50000"/>
                  </a:schemeClr>
                </a:solidFill>
                <a:latin typeface="Arial"/>
                <a:cs typeface="Arial"/>
              </a:rPr>
              <a:t> </a:t>
            </a:r>
            <a:r>
              <a:rPr lang="en-US" sz="1200" kern="0" cap="all" spc="200" dirty="0" err="1" smtClean="0">
                <a:solidFill>
                  <a:schemeClr val="tx2">
                    <a:lumMod val="50000"/>
                  </a:schemeClr>
                </a:solidFill>
                <a:latin typeface="Arial"/>
                <a:cs typeface="Arial"/>
              </a:rPr>
              <a:t>Wortmann</a:t>
            </a:r>
            <a:endParaRPr lang="en-US" sz="1200" kern="0" cap="all" spc="200" dirty="0">
              <a:solidFill>
                <a:schemeClr val="tx2">
                  <a:lumMod val="50000"/>
                </a:schemeClr>
              </a:solidFill>
              <a:latin typeface="Arial"/>
              <a:cs typeface="Arial"/>
            </a:endParaRPr>
          </a:p>
        </p:txBody>
      </p:sp>
    </p:spTree>
    <p:extLst>
      <p:ext uri="{BB962C8B-B14F-4D97-AF65-F5344CB8AC3E}">
        <p14:creationId xmlns:p14="http://schemas.microsoft.com/office/powerpoint/2010/main" val="347897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Motivation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Other solutions does not satisfy our needs </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Increasing number of mobile devices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A digital cookbook might provide more functionality</a:t>
            </a:r>
          </a:p>
          <a:p>
            <a:pPr marL="12700"/>
            <a:r>
              <a:rPr lang="en-US" cap="all" spc="200" dirty="0" smtClean="0">
                <a:solidFill>
                  <a:schemeClr val="accent1">
                    <a:lumMod val="75000"/>
                  </a:schemeClr>
                </a:solidFill>
                <a:latin typeface="Arial"/>
                <a:cs typeface="Arial"/>
              </a:rPr>
              <a:t>Search</a:t>
            </a:r>
          </a:p>
          <a:p>
            <a:pPr marL="12700"/>
            <a:r>
              <a:rPr lang="en-US" cap="all" spc="200" dirty="0" smtClean="0">
                <a:solidFill>
                  <a:schemeClr val="accent1">
                    <a:lumMod val="75000"/>
                  </a:schemeClr>
                </a:solidFill>
                <a:latin typeface="Arial"/>
                <a:cs typeface="Arial"/>
              </a:rPr>
              <a:t>Filtering</a:t>
            </a:r>
          </a:p>
          <a:p>
            <a:pPr marL="12700"/>
            <a:r>
              <a:rPr lang="en-US" cap="all" spc="200" dirty="0" smtClean="0">
                <a:solidFill>
                  <a:schemeClr val="accent1">
                    <a:lumMod val="75000"/>
                  </a:schemeClr>
                </a:solidFill>
                <a:latin typeface="Arial"/>
                <a:cs typeface="Arial"/>
              </a:rPr>
              <a:t>Suggestions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4</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Supercook</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6115876"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Web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Word cloud</a:t>
            </a:r>
          </a:p>
          <a:p>
            <a:pPr marL="12700"/>
            <a:r>
              <a:rPr lang="en-US" cap="all" spc="200" dirty="0" smtClean="0">
                <a:solidFill>
                  <a:schemeClr val="accent1">
                    <a:lumMod val="75000"/>
                  </a:schemeClr>
                </a:solidFill>
                <a:latin typeface="Arial"/>
                <a:cs typeface="Arial"/>
              </a:rPr>
              <a:t>Search recipes by ingredients</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ordering of recipes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5</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2289" name="Picture 1" descr="C:\Git\sw8\report\img\screenshots\supercook.png"/>
          <p:cNvPicPr>
            <a:picLocks noChangeAspect="1" noChangeArrowheads="1"/>
          </p:cNvPicPr>
          <p:nvPr/>
        </p:nvPicPr>
        <p:blipFill>
          <a:blip r:embed="rId3" cstate="print"/>
          <a:srcRect/>
          <a:stretch>
            <a:fillRect/>
          </a:stretch>
        </p:blipFill>
        <p:spPr bwMode="auto">
          <a:xfrm>
            <a:off x="2240776" y="3463599"/>
            <a:ext cx="4743919" cy="2322673"/>
          </a:xfrm>
          <a:prstGeom prst="rect">
            <a:avLst/>
          </a:prstGeom>
          <a:noFill/>
          <a:ln>
            <a:solidFill>
              <a:schemeClr val="tx1"/>
            </a:solidFill>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Allthecooks</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1" y="1155202"/>
            <a:ext cx="4562644"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Beautiful design</a:t>
            </a:r>
          </a:p>
          <a:p>
            <a:pPr marL="12700"/>
            <a:r>
              <a:rPr lang="en-US" cap="all" spc="200" dirty="0" smtClean="0">
                <a:solidFill>
                  <a:schemeClr val="accent1">
                    <a:lumMod val="75000"/>
                  </a:schemeClr>
                </a:solidFill>
                <a:latin typeface="Arial"/>
                <a:cs typeface="Arial"/>
              </a:rPr>
              <a:t>Filtering search results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Have not implemented</a:t>
            </a:r>
          </a:p>
          <a:p>
            <a:pPr marL="12700"/>
            <a:r>
              <a:rPr lang="en-US" cap="all" spc="200" dirty="0" smtClean="0">
                <a:solidFill>
                  <a:schemeClr val="accent1">
                    <a:lumMod val="75000"/>
                  </a:schemeClr>
                </a:solidFill>
                <a:latin typeface="Arial"/>
                <a:cs typeface="Arial"/>
              </a:rPr>
              <a:t>search by ingredients</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6</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10241" name="Picture 1" descr="C:\Git\sw8\report\img\screenshots\menu.png"/>
          <p:cNvPicPr>
            <a:picLocks noChangeAspect="1" noChangeArrowheads="1"/>
          </p:cNvPicPr>
          <p:nvPr/>
        </p:nvPicPr>
        <p:blipFill>
          <a:blip r:embed="rId3" cstate="print"/>
          <a:srcRect/>
          <a:stretch>
            <a:fillRect/>
          </a:stretch>
        </p:blipFill>
        <p:spPr bwMode="auto">
          <a:xfrm>
            <a:off x="5695721" y="1112700"/>
            <a:ext cx="2599982" cy="4622191"/>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err="1" smtClean="0">
                <a:solidFill>
                  <a:schemeClr val="tx2">
                    <a:lumMod val="50000"/>
                  </a:schemeClr>
                </a:solidFill>
                <a:latin typeface="Arial"/>
                <a:cs typeface="Arial"/>
              </a:rPr>
              <a:t>BigOven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r>
              <a:rPr lang="en-US" b="1" cap="all" spc="200" dirty="0" smtClean="0">
                <a:solidFill>
                  <a:schemeClr val="accent1">
                    <a:lumMod val="75000"/>
                  </a:schemeClr>
                </a:solidFill>
                <a:latin typeface="Arial"/>
                <a:cs typeface="Arial"/>
              </a:rPr>
              <a:t>Android application</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Pros</a:t>
            </a:r>
          </a:p>
          <a:p>
            <a:pPr marL="12700"/>
            <a:r>
              <a:rPr lang="en-US" cap="all" spc="200" dirty="0" smtClean="0">
                <a:solidFill>
                  <a:schemeClr val="accent1">
                    <a:lumMod val="75000"/>
                  </a:schemeClr>
                </a:solidFill>
                <a:latin typeface="Arial"/>
                <a:cs typeface="Arial"/>
              </a:rPr>
              <a:t>Menu-cards</a:t>
            </a:r>
          </a:p>
          <a:p>
            <a:pPr marL="12700"/>
            <a:r>
              <a:rPr lang="en-US" cap="all" spc="200" dirty="0" smtClean="0">
                <a:solidFill>
                  <a:schemeClr val="accent1">
                    <a:lumMod val="75000"/>
                  </a:schemeClr>
                </a:solidFill>
                <a:latin typeface="Arial"/>
                <a:cs typeface="Arial"/>
              </a:rPr>
              <a:t>Simple search by ingredients</a:t>
            </a:r>
          </a:p>
          <a:p>
            <a:pPr marL="12700"/>
            <a:r>
              <a:rPr lang="en-US" cap="all" spc="200" dirty="0" smtClean="0">
                <a:solidFill>
                  <a:schemeClr val="accent1">
                    <a:lumMod val="75000"/>
                  </a:schemeClr>
                </a:solidFill>
                <a:latin typeface="Arial"/>
                <a:cs typeface="Arial"/>
              </a:rPr>
              <a:t>Favourite and shopping list</a:t>
            </a:r>
          </a:p>
          <a:p>
            <a:pPr marL="12700"/>
            <a:endParaRPr lang="en-US" b="1" cap="all" spc="200" dirty="0" smtClean="0">
              <a:solidFill>
                <a:schemeClr val="accent1">
                  <a:lumMod val="75000"/>
                </a:schemeClr>
              </a:solidFill>
              <a:latin typeface="Arial"/>
              <a:cs typeface="Arial"/>
            </a:endParaRPr>
          </a:p>
          <a:p>
            <a:pPr marL="12700"/>
            <a:r>
              <a:rPr lang="en-US" b="1" cap="all" spc="200" dirty="0" smtClean="0">
                <a:solidFill>
                  <a:schemeClr val="accent1">
                    <a:lumMod val="75000"/>
                  </a:schemeClr>
                </a:solidFill>
                <a:latin typeface="Arial"/>
                <a:cs typeface="Arial"/>
              </a:rPr>
              <a:t>Cons</a:t>
            </a:r>
          </a:p>
          <a:p>
            <a:pPr marL="12700"/>
            <a:r>
              <a:rPr lang="en-US" cap="all" spc="200" dirty="0" smtClean="0">
                <a:solidFill>
                  <a:schemeClr val="accent1">
                    <a:lumMod val="75000"/>
                  </a:schemeClr>
                </a:solidFill>
                <a:latin typeface="Arial"/>
                <a:cs typeface="Arial"/>
              </a:rPr>
              <a:t>Design and structure is cluttered</a:t>
            </a:r>
          </a:p>
          <a:p>
            <a:pPr marL="12700"/>
            <a:endParaRPr lang="en-US" cap="all" spc="200" dirty="0" smtClean="0">
              <a:solidFill>
                <a:schemeClr val="accent1">
                  <a:lumMod val="75000"/>
                </a:schemeClr>
              </a:solidFill>
              <a:latin typeface="Arial"/>
              <a:cs typeface="Arial"/>
            </a:endParaRPr>
          </a:p>
          <a:p>
            <a:pPr marL="12700"/>
            <a:r>
              <a:rPr lang="en-US" cap="all" spc="200" dirty="0" smtClean="0">
                <a:solidFill>
                  <a:schemeClr val="accent1">
                    <a:lumMod val="75000"/>
                  </a:schemeClr>
                </a:solidFill>
                <a:latin typeface="Arial"/>
                <a:cs typeface="Arial"/>
              </a:rPr>
              <a:t>Hard to find the wanted functionality</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7</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8193" name="Picture 1" descr="C:\Git\sw8\report\img\screenshots\menucards-bigoven.png"/>
          <p:cNvPicPr>
            <a:picLocks noChangeAspect="1" noChangeArrowheads="1"/>
          </p:cNvPicPr>
          <p:nvPr/>
        </p:nvPicPr>
        <p:blipFill>
          <a:blip r:embed="rId3" cstate="print"/>
          <a:srcRect/>
          <a:stretch>
            <a:fillRect/>
          </a:stretch>
        </p:blipFill>
        <p:spPr bwMode="auto">
          <a:xfrm>
            <a:off x="5702607" y="1079654"/>
            <a:ext cx="2608932" cy="4638100"/>
          </a:xfrm>
          <a:prstGeom prst="rect">
            <a:avLst/>
          </a:prstGeom>
          <a:noFill/>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Comparison</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4981285" cy="4074001"/>
          </a:xfrm>
          <a:prstGeom prst="rect">
            <a:avLst/>
          </a:prstGeom>
        </p:spPr>
        <p:txBody>
          <a:bodyPr vert="horz" wrap="square" lIns="0" tIns="0" rIns="0" bIns="0" rtlCol="0">
            <a:noAutofit/>
          </a:bodyPr>
          <a:lstStyle/>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8</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pic>
        <p:nvPicPr>
          <p:cNvPr id="55298" name="Picture 2"/>
          <p:cNvPicPr>
            <a:picLocks noChangeAspect="1" noChangeArrowheads="1"/>
          </p:cNvPicPr>
          <p:nvPr/>
        </p:nvPicPr>
        <p:blipFill>
          <a:blip r:embed="rId3" cstate="print"/>
          <a:srcRect/>
          <a:stretch>
            <a:fillRect/>
          </a:stretch>
        </p:blipFill>
        <p:spPr bwMode="auto">
          <a:xfrm>
            <a:off x="638862" y="1154075"/>
            <a:ext cx="7839808" cy="4574696"/>
          </a:xfrm>
          <a:prstGeom prst="rect">
            <a:avLst/>
          </a:prstGeom>
          <a:noFill/>
          <a:ln w="9525">
            <a:noFill/>
            <a:miter lim="800000"/>
            <a:headEnd/>
            <a:tailEnd/>
          </a:ln>
        </p:spPr>
      </p:pic>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301" y="562803"/>
            <a:ext cx="6231700" cy="368935"/>
          </a:xfrm>
          <a:prstGeom prst="rect">
            <a:avLst/>
          </a:prstGeom>
        </p:spPr>
        <p:txBody>
          <a:bodyPr vert="horz" wrap="square" lIns="0" tIns="0" rIns="0" bIns="0" rtlCol="0">
            <a:noAutofit/>
          </a:bodyPr>
          <a:lstStyle/>
          <a:p>
            <a:pPr marL="12700">
              <a:tabLst>
                <a:tab pos="1641434" algn="l"/>
                <a:tab pos="2152597" algn="l"/>
                <a:tab pos="3412405" algn="l"/>
              </a:tabLst>
            </a:pPr>
            <a:r>
              <a:rPr lang="en-GB" sz="2400" kern="0" cap="all" spc="200" dirty="0" smtClean="0">
                <a:solidFill>
                  <a:schemeClr val="tx2">
                    <a:lumMod val="50000"/>
                  </a:schemeClr>
                </a:solidFill>
                <a:latin typeface="Arial"/>
                <a:cs typeface="Arial"/>
              </a:rPr>
              <a:t>Problem Statement</a:t>
            </a:r>
            <a:endParaRPr lang="en-GB" sz="2400" kern="0" cap="all" spc="200" dirty="0">
              <a:solidFill>
                <a:schemeClr val="tx2">
                  <a:lumMod val="50000"/>
                </a:schemeClr>
              </a:solidFill>
              <a:latin typeface="Arial"/>
              <a:cs typeface="Arial"/>
            </a:endParaRPr>
          </a:p>
        </p:txBody>
      </p:sp>
      <p:sp>
        <p:nvSpPr>
          <p:cNvPr id="3" name="object 3"/>
          <p:cNvSpPr txBox="1"/>
          <p:nvPr/>
        </p:nvSpPr>
        <p:spPr>
          <a:xfrm>
            <a:off x="626300" y="1155202"/>
            <a:ext cx="7691435" cy="4074001"/>
          </a:xfrm>
          <a:prstGeom prst="rect">
            <a:avLst/>
          </a:prstGeom>
        </p:spPr>
        <p:txBody>
          <a:bodyPr vert="horz" wrap="square" lIns="0" tIns="0" rIns="0" bIns="0" rtlCol="0">
            <a:noAutofit/>
          </a:bodyPr>
          <a:lstStyle/>
          <a:p>
            <a:pPr marL="12700" algn="just"/>
            <a:r>
              <a:rPr lang="en-US" spc="200" dirty="0" smtClean="0">
                <a:solidFill>
                  <a:schemeClr val="accent1">
                    <a:lumMod val="75000"/>
                  </a:schemeClr>
                </a:solidFill>
                <a:latin typeface="Arial"/>
                <a:cs typeface="Arial"/>
              </a:rPr>
              <a:t>“How can we take advantage of the mobile platform in order to provide the user with relevant recipes based one specific ingredients, and taking any user defined restrictions, like allergies, into consideration.”</a:t>
            </a:r>
          </a:p>
          <a:p>
            <a:pPr marL="12700"/>
            <a:endParaRPr lang="en-US" b="1" cap="all" spc="200" dirty="0" smtClean="0">
              <a:solidFill>
                <a:schemeClr val="accent1">
                  <a:lumMod val="75000"/>
                </a:schemeClr>
              </a:solidFill>
              <a:latin typeface="Arial"/>
              <a:cs typeface="Arial"/>
            </a:endParaRPr>
          </a:p>
        </p:txBody>
      </p:sp>
      <p:sp>
        <p:nvSpPr>
          <p:cNvPr id="9" name="object 7"/>
          <p:cNvSpPr txBox="1"/>
          <p:nvPr/>
        </p:nvSpPr>
        <p:spPr>
          <a:xfrm>
            <a:off x="2743201" y="6137891"/>
            <a:ext cx="3682707" cy="294005"/>
          </a:xfrm>
          <a:prstGeom prst="rect">
            <a:avLst/>
          </a:prstGeom>
        </p:spPr>
        <p:txBody>
          <a:bodyPr vert="horz" wrap="square" lIns="0" tIns="0" rIns="0" bIns="0" rtlCol="0">
            <a:noAutofit/>
          </a:bodyPr>
          <a:lstStyle/>
          <a:p>
            <a:pPr algn="ctr">
              <a:lnSpc>
                <a:spcPct val="100000"/>
              </a:lnSpc>
            </a:pPr>
            <a:r>
              <a:rPr lang="da-DK" sz="851" b="1" kern="0" cap="all" spc="200" dirty="0">
                <a:solidFill>
                  <a:schemeClr val="tx1">
                    <a:lumMod val="50000"/>
                    <a:lumOff val="50000"/>
                  </a:schemeClr>
                </a:solidFill>
                <a:latin typeface="Arial"/>
                <a:cs typeface="Arial"/>
              </a:rPr>
              <a:t>Department of computer science</a:t>
            </a:r>
            <a:endParaRPr sz="851" b="1" kern="0" cap="all" spc="200" dirty="0">
              <a:solidFill>
                <a:schemeClr val="tx1">
                  <a:lumMod val="50000"/>
                  <a:lumOff val="50000"/>
                </a:schemeClr>
              </a:solidFill>
              <a:latin typeface="Arial"/>
              <a:cs typeface="Arial"/>
            </a:endParaRPr>
          </a:p>
          <a:p>
            <a:pPr marR="20319" algn="ctr">
              <a:spcBef>
                <a:spcPts val="180"/>
              </a:spcBef>
            </a:pPr>
            <a:r>
              <a:rPr sz="851" kern="0" cap="all" spc="200" dirty="0">
                <a:solidFill>
                  <a:schemeClr val="tx1">
                    <a:lumMod val="50000"/>
                    <a:lumOff val="50000"/>
                  </a:schemeClr>
                </a:solidFill>
                <a:latin typeface="Arial"/>
                <a:cs typeface="Arial"/>
              </a:rPr>
              <a:t>AALBORG</a:t>
            </a:r>
            <a:r>
              <a:rPr lang="da-DK" sz="851" kern="0" cap="all" spc="200" dirty="0">
                <a:solidFill>
                  <a:schemeClr val="tx1">
                    <a:lumMod val="50000"/>
                    <a:lumOff val="50000"/>
                  </a:schemeClr>
                </a:solidFill>
                <a:latin typeface="Arial"/>
                <a:cs typeface="Arial"/>
              </a:rPr>
              <a:t> UNIVERSITy</a:t>
            </a:r>
            <a:endParaRPr sz="851" kern="0" cap="all" spc="200" dirty="0">
              <a:solidFill>
                <a:schemeClr val="tx1">
                  <a:lumMod val="50000"/>
                  <a:lumOff val="50000"/>
                </a:schemeClr>
              </a:solidFill>
              <a:latin typeface="Arial"/>
              <a:cs typeface="Arial"/>
            </a:endParaRPr>
          </a:p>
        </p:txBody>
      </p:sp>
      <p:sp>
        <p:nvSpPr>
          <p:cNvPr id="12" name="object 4"/>
          <p:cNvSpPr txBox="1">
            <a:spLocks/>
          </p:cNvSpPr>
          <p:nvPr/>
        </p:nvSpPr>
        <p:spPr>
          <a:xfrm>
            <a:off x="2540147" y="5952021"/>
            <a:ext cx="4343400" cy="143981"/>
          </a:xfrm>
          <a:prstGeom prst="rect">
            <a:avLst/>
          </a:prstGeom>
        </p:spPr>
        <p:txBody>
          <a:bodyPr vert="horz" wrap="square" lIns="0" tIns="0" rIns="0" bIns="0" rtlCol="0" anchor="ctr">
            <a:noAutofit/>
          </a:bodyPr>
          <a:lstStyle>
            <a:defPPr>
              <a:defRPr lang="da-DK"/>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fld id="{80E1DA1B-E50B-4430-BFAD-650A8158D5AA}" type="slidenum">
              <a:rPr lang="da-DK" sz="851" b="1" kern="0" cap="all" spc="200" dirty="0">
                <a:solidFill>
                  <a:schemeClr val="tx1">
                    <a:lumMod val="50000"/>
                    <a:lumOff val="50000"/>
                  </a:schemeClr>
                </a:solidFill>
                <a:latin typeface="Arial"/>
                <a:cs typeface="Arial"/>
              </a:rPr>
              <a:pPr marL="12700"/>
              <a:t>9</a:t>
            </a:fld>
            <a:r>
              <a:rPr lang="da-DK" sz="851" b="1" kern="0" cap="all" spc="200" dirty="0" smtClean="0">
                <a:solidFill>
                  <a:schemeClr val="tx1">
                    <a:lumMod val="50000"/>
                    <a:lumOff val="50000"/>
                  </a:schemeClr>
                </a:solidFill>
                <a:latin typeface="Arial"/>
                <a:cs typeface="Arial"/>
              </a:rPr>
              <a:t> </a:t>
            </a:r>
            <a:r>
              <a:rPr lang="da-DK" sz="851" b="1" kern="0" cap="all" spc="200" dirty="0">
                <a:solidFill>
                  <a:schemeClr val="tx1">
                    <a:lumMod val="50000"/>
                    <a:lumOff val="50000"/>
                  </a:schemeClr>
                </a:solidFill>
                <a:latin typeface="Arial"/>
                <a:cs typeface="Arial"/>
              </a:rPr>
              <a:t>OF </a:t>
            </a:r>
            <a:r>
              <a:rPr lang="da-DK" sz="851" b="1" kern="0" cap="all" spc="200" dirty="0" smtClean="0">
                <a:solidFill>
                  <a:schemeClr val="tx1">
                    <a:lumMod val="50000"/>
                    <a:lumOff val="50000"/>
                  </a:schemeClr>
                </a:solidFill>
                <a:latin typeface="Arial"/>
                <a:cs typeface="Arial"/>
              </a:rPr>
              <a:t>32  </a:t>
            </a:r>
            <a:r>
              <a:rPr lang="da-DK" sz="851" b="1" kern="0" cap="all" spc="200" dirty="0">
                <a:solidFill>
                  <a:schemeClr val="tx1">
                    <a:lumMod val="50000"/>
                    <a:lumOff val="50000"/>
                  </a:schemeClr>
                </a:solidFill>
                <a:latin typeface="Arial"/>
                <a:cs typeface="Arial"/>
              </a:rPr>
              <a:t>| </a:t>
            </a:r>
            <a:r>
              <a:rPr lang="da-DK" sz="851" b="1" kern="0" spc="200" dirty="0">
                <a:solidFill>
                  <a:schemeClr val="tx1">
                    <a:lumMod val="50000"/>
                    <a:lumOff val="50000"/>
                  </a:schemeClr>
                </a:solidFill>
                <a:latin typeface="Arial"/>
                <a:cs typeface="Arial"/>
              </a:rPr>
              <a:t>15.02.2014</a:t>
            </a:r>
            <a:endParaRPr lang="da-DK" sz="851" kern="0" cap="all" spc="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235641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1049</TotalTime>
  <Words>1553</Words>
  <Application>Microsoft Office PowerPoint</Application>
  <PresentationFormat>On-screen Show (4:3)</PresentationFormat>
  <Paragraphs>443</Paragraphs>
  <Slides>38</Slides>
  <Notes>22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3" baseType="lpstr">
      <vt:lpstr>Arial</vt:lpstr>
      <vt:lpstr>Calibri</vt:lpstr>
      <vt:lpstr>Calibri Light</vt:lpstr>
      <vt:lpstr>Office Theme</vt:lpstr>
      <vt:lpstr>Visio</vt:lpstr>
      <vt:lpstr>Dishcover</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vt:lpstr>
      <vt:lpstr>PowerPoint Presentation</vt:lpstr>
      <vt:lpstr>PowerPoint Presentation</vt:lpstr>
      <vt:lpstr>PowerPoint Presentation</vt:lpstr>
      <vt:lpstr>PowerPoint Presentation</vt:lpstr>
      <vt:lpstr>PowerPoint Presentation</vt:lpstr>
      <vt:lpstr>PowerPoint Presentation</vt:lpstr>
      <vt:lpstr>Search by Ingredients</vt:lpstr>
      <vt:lpstr>PowerPoint Presentation</vt:lpstr>
      <vt:lpstr>PowerPoint Presentation</vt:lpstr>
      <vt:lpstr>PowerPoint Presentation</vt:lpstr>
      <vt:lpstr>PowerPoint Presentation</vt:lpstr>
      <vt:lpstr>Test</vt:lpstr>
      <vt:lpstr>PowerPoint Presentation</vt:lpstr>
      <vt:lpstr>PowerPoint Presentation</vt:lpstr>
      <vt:lpstr>Conclusion</vt:lpstr>
      <vt:lpstr>PowerPoint Presentation</vt:lpstr>
      <vt:lpstr>Future Work</vt:lpstr>
      <vt:lpstr>PowerPoint Presentation</vt:lpstr>
      <vt:lpstr>Demonstration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Jacob Wortmann</dc:creator>
  <cp:lastModifiedBy>Reedtz</cp:lastModifiedBy>
  <cp:revision>121</cp:revision>
  <dcterms:created xsi:type="dcterms:W3CDTF">2014-01-11T16:25:36Z</dcterms:created>
  <dcterms:modified xsi:type="dcterms:W3CDTF">2014-06-11T07:25:07Z</dcterms:modified>
</cp:coreProperties>
</file>